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72" r:id="rId3"/>
    <p:sldId id="275" r:id="rId4"/>
    <p:sldId id="274" r:id="rId5"/>
    <p:sldId id="257" r:id="rId6"/>
    <p:sldId id="260" r:id="rId7"/>
    <p:sldId id="287" r:id="rId8"/>
    <p:sldId id="264" r:id="rId9"/>
    <p:sldId id="280" r:id="rId10"/>
    <p:sldId id="286" r:id="rId11"/>
    <p:sldId id="283" r:id="rId12"/>
    <p:sldId id="288" r:id="rId13"/>
    <p:sldId id="27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6431" autoAdjust="0"/>
  </p:normalViewPr>
  <p:slideViewPr>
    <p:cSldViewPr snapToGrid="0">
      <p:cViewPr varScale="1">
        <p:scale>
          <a:sx n="55" d="100"/>
          <a:sy n="55" d="100"/>
        </p:scale>
        <p:origin x="102" y="474"/>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1167CB-95DA-48C0-863B-65410EA39566}" type="datetimeFigureOut">
              <a:rPr lang="en-US" smtClean="0"/>
              <a:t>4/17/2022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C1FF4E-EC7C-4E33-8F22-A0894A3CA6A7}" type="slidenum">
              <a:rPr lang="en-US" smtClean="0"/>
              <a:t>‹#›</a:t>
            </a:fld>
            <a:endParaRPr lang="en-US"/>
          </a:p>
        </p:txBody>
      </p:sp>
    </p:spTree>
    <p:extLst>
      <p:ext uri="{BB962C8B-B14F-4D97-AF65-F5344CB8AC3E}">
        <p14:creationId xmlns:p14="http://schemas.microsoft.com/office/powerpoint/2010/main" val="277239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000000"/>
                </a:solidFill>
                <a:effectLst/>
                <a:latin typeface="MeretPro"/>
              </a:rPr>
              <a:t>Matejka</a:t>
            </a:r>
            <a:r>
              <a:rPr lang="en-US" b="0" i="0" dirty="0">
                <a:solidFill>
                  <a:srgbClr val="000000"/>
                </a:solidFill>
                <a:effectLst/>
                <a:latin typeface="MeretPro"/>
              </a:rPr>
              <a:t> and Fitzmaurice made 200,000 incremental changes to the </a:t>
            </a:r>
            <a:r>
              <a:rPr lang="en-US" b="0" i="0" dirty="0" err="1">
                <a:solidFill>
                  <a:srgbClr val="000000"/>
                </a:solidFill>
                <a:effectLst/>
                <a:latin typeface="MeretPro"/>
              </a:rPr>
              <a:t>Datasaurus</a:t>
            </a:r>
            <a:r>
              <a:rPr lang="en-US" b="0" i="0" dirty="0">
                <a:solidFill>
                  <a:srgbClr val="000000"/>
                </a:solidFill>
                <a:effectLst/>
                <a:latin typeface="MeretPro"/>
              </a:rPr>
              <a:t> data set, slightly shifting points so that the summary statistics stayed within one-hundredth of the originals</a:t>
            </a:r>
            <a:endParaRPr lang="en-US" dirty="0"/>
          </a:p>
          <a:p>
            <a:endParaRPr lang="en-US" dirty="0"/>
          </a:p>
        </p:txBody>
      </p:sp>
      <p:sp>
        <p:nvSpPr>
          <p:cNvPr id="4" name="Slide Number Placeholder 3"/>
          <p:cNvSpPr>
            <a:spLocks noGrp="1"/>
          </p:cNvSpPr>
          <p:nvPr>
            <p:ph type="sldNum" sz="quarter" idx="5"/>
          </p:nvPr>
        </p:nvSpPr>
        <p:spPr/>
        <p:txBody>
          <a:bodyPr/>
          <a:lstStyle/>
          <a:p>
            <a:fld id="{D6C1FF4E-EC7C-4E33-8F22-A0894A3CA6A7}" type="slidenum">
              <a:rPr lang="en-US" smtClean="0"/>
              <a:t>5</a:t>
            </a:fld>
            <a:endParaRPr lang="en-US"/>
          </a:p>
        </p:txBody>
      </p:sp>
    </p:spTree>
    <p:extLst>
      <p:ext uri="{BB962C8B-B14F-4D97-AF65-F5344CB8AC3E}">
        <p14:creationId xmlns:p14="http://schemas.microsoft.com/office/powerpoint/2010/main" val="486467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proposed by Leland Wilkinson </a:t>
            </a:r>
          </a:p>
        </p:txBody>
      </p:sp>
      <p:sp>
        <p:nvSpPr>
          <p:cNvPr id="4" name="Slide Number Placeholder 3"/>
          <p:cNvSpPr>
            <a:spLocks noGrp="1"/>
          </p:cNvSpPr>
          <p:nvPr>
            <p:ph type="sldNum" sz="quarter" idx="5"/>
          </p:nvPr>
        </p:nvSpPr>
        <p:spPr/>
        <p:txBody>
          <a:bodyPr/>
          <a:lstStyle/>
          <a:p>
            <a:fld id="{D6C1FF4E-EC7C-4E33-8F22-A0894A3CA6A7}" type="slidenum">
              <a:rPr lang="en-US" smtClean="0"/>
              <a:t>6</a:t>
            </a:fld>
            <a:endParaRPr lang="en-US"/>
          </a:p>
        </p:txBody>
      </p:sp>
    </p:spTree>
    <p:extLst>
      <p:ext uri="{BB962C8B-B14F-4D97-AF65-F5344CB8AC3E}">
        <p14:creationId xmlns:p14="http://schemas.microsoft.com/office/powerpoint/2010/main" val="225845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1 – a simple dataset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graph is a set of points. A mathematical graph cannot be seen. It is an abstraction. A graphic, however, is a physical representation of a graph. This representation is accomplished by realizing graphs with aesthetic attributes such as size or color. </a:t>
            </a:r>
          </a:p>
          <a:p>
            <a:endParaRPr lang="en-US" dirty="0"/>
          </a:p>
          <a:p>
            <a:r>
              <a:rPr lang="en-US" dirty="0"/>
              <a:t>You can create many different types of plots using these specifications. Line plot. Bar plot. Bars, lines and points are all examples of geometric objects. </a:t>
            </a:r>
          </a:p>
          <a:p>
            <a:endParaRPr lang="en-US" dirty="0"/>
          </a:p>
          <a:p>
            <a:r>
              <a:rPr lang="en-US" dirty="0"/>
              <a:t>To create a combined plot we need to combine graphical </a:t>
            </a:r>
            <a:r>
              <a:rPr lang="en-US" dirty="0" err="1"/>
              <a:t>obects</a:t>
            </a:r>
            <a:r>
              <a:rPr lang="en-US" dirty="0"/>
              <a:t> from these sources: the data, represented by something called </a:t>
            </a:r>
            <a:r>
              <a:rPr lang="en-US" b="1" dirty="0" err="1"/>
              <a:t>geom</a:t>
            </a:r>
            <a:r>
              <a:rPr lang="en-US" b="0" dirty="0"/>
              <a:t>; the scales and coordinate system, which generates axes and legends so we can read values from the graph; and the plot annotations, such as the background an </a:t>
            </a:r>
            <a:r>
              <a:rPr lang="en-US" b="0" dirty="0" err="1"/>
              <a:t>dplot</a:t>
            </a:r>
            <a:r>
              <a:rPr lang="en-US" b="0" dirty="0"/>
              <a:t> title. </a:t>
            </a:r>
            <a:endParaRPr lang="en-US" dirty="0"/>
          </a:p>
        </p:txBody>
      </p:sp>
      <p:sp>
        <p:nvSpPr>
          <p:cNvPr id="4" name="Slide Number Placeholder 3"/>
          <p:cNvSpPr>
            <a:spLocks noGrp="1"/>
          </p:cNvSpPr>
          <p:nvPr>
            <p:ph type="sldNum" sz="quarter" idx="5"/>
          </p:nvPr>
        </p:nvSpPr>
        <p:spPr/>
        <p:txBody>
          <a:bodyPr/>
          <a:lstStyle/>
          <a:p>
            <a:fld id="{D6C1FF4E-EC7C-4E33-8F22-A0894A3CA6A7}" type="slidenum">
              <a:rPr lang="en-US" smtClean="0"/>
              <a:t>7</a:t>
            </a:fld>
            <a:endParaRPr lang="en-US"/>
          </a:p>
        </p:txBody>
      </p:sp>
    </p:spTree>
    <p:extLst>
      <p:ext uri="{BB962C8B-B14F-4D97-AF65-F5344CB8AC3E}">
        <p14:creationId xmlns:p14="http://schemas.microsoft.com/office/powerpoint/2010/main" val="2697602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292929"/>
                </a:solidFill>
                <a:effectLst/>
                <a:latin typeface="charter"/>
              </a:rPr>
              <a:t>Layers are related to each other and share many common features. For example, multiple layers can be built using same underlying data – like a scatterplot overlayed w a smoothed regression line </a:t>
            </a:r>
          </a:p>
          <a:p>
            <a:pPr algn="l">
              <a:buFont typeface="+mj-lt"/>
              <a:buAutoNum type="arabicPeriod"/>
            </a:pPr>
            <a:endParaRPr lang="en-US" b="1" i="0" dirty="0">
              <a:solidFill>
                <a:srgbClr val="292929"/>
              </a:solidFill>
              <a:effectLst/>
              <a:latin typeface="charter"/>
            </a:endParaRPr>
          </a:p>
          <a:p>
            <a:pPr algn="l">
              <a:buFont typeface="+mj-lt"/>
              <a:buAutoNum type="arabicPeriod"/>
            </a:pPr>
            <a:r>
              <a:rPr lang="en-US" b="1" i="0" dirty="0">
                <a:solidFill>
                  <a:srgbClr val="292929"/>
                </a:solidFill>
                <a:effectLst/>
                <a:latin typeface="charter"/>
              </a:rPr>
              <a:t>Data defines the source of information to be visualized, but is independent from other elements </a:t>
            </a:r>
            <a:endParaRPr lang="en-US" b="0" i="0" dirty="0">
              <a:solidFill>
                <a:srgbClr val="292929"/>
              </a:solidFill>
              <a:effectLst/>
              <a:latin typeface="charter"/>
            </a:endParaRPr>
          </a:p>
          <a:p>
            <a:endParaRPr lang="en-US" dirty="0"/>
          </a:p>
          <a:p>
            <a:r>
              <a:rPr lang="en-US" dirty="0"/>
              <a:t>Mapping defines how variables are applied to the plot. (what is in x position, what is in y position?)</a:t>
            </a:r>
          </a:p>
          <a:p>
            <a:endParaRPr lang="en-US" dirty="0"/>
          </a:p>
          <a:p>
            <a:r>
              <a:rPr lang="en-US" dirty="0"/>
              <a:t>Stat – transforms the data. E.g. a bar graph, you are not graphing the raw data, but rather the mean and the SE. takes in a dataset as input and returns a diff dataset as the output. </a:t>
            </a:r>
          </a:p>
          <a:p>
            <a:endParaRPr lang="en-US" dirty="0"/>
          </a:p>
          <a:p>
            <a:r>
              <a:rPr lang="en-US" dirty="0" err="1"/>
              <a:t>Geoms</a:t>
            </a:r>
            <a:r>
              <a:rPr lang="en-US" dirty="0"/>
              <a:t> – control type of plot you create. Classified by their </a:t>
            </a:r>
            <a:r>
              <a:rPr lang="en-US" dirty="0" err="1"/>
              <a:t>dimentionality</a:t>
            </a:r>
            <a:r>
              <a:rPr lang="en-US" dirty="0"/>
              <a:t> – 0 dimensions, point, text; 1 dim, path, line, 2d, polygon, interval. </a:t>
            </a:r>
          </a:p>
          <a:p>
            <a:endParaRPr lang="en-US" dirty="0"/>
          </a:p>
          <a:p>
            <a:r>
              <a:rPr lang="en-US" dirty="0"/>
              <a:t>Position adjustment e.g. stack, dodge to avoid bars overlapping. </a:t>
            </a:r>
          </a:p>
          <a:p>
            <a:endParaRPr lang="en-US" dirty="0"/>
          </a:p>
          <a:p>
            <a:r>
              <a:rPr lang="en-US" dirty="0"/>
              <a:t>Scale  - controls how data is mapped to aesthetic attributes; e.g. color scale; </a:t>
            </a:r>
          </a:p>
          <a:p>
            <a:endParaRPr lang="en-US" dirty="0"/>
          </a:p>
          <a:p>
            <a:r>
              <a:rPr lang="en-US" dirty="0"/>
              <a:t>Coord- maps positions of objects onto the plane of </a:t>
            </a:r>
            <a:r>
              <a:rPr lang="en-US" dirty="0" err="1"/>
              <a:t>th</a:t>
            </a:r>
            <a:r>
              <a:rPr lang="en-US" dirty="0"/>
              <a:t> </a:t>
            </a:r>
            <a:r>
              <a:rPr lang="en-US" dirty="0" err="1"/>
              <a:t>eplot</a:t>
            </a:r>
            <a:r>
              <a:rPr lang="en-US" dirty="0"/>
              <a:t>, controls how the axes and grid lines are drawn. Usually 2 coordinates, but could be more. E.g. Cartesian (this one), or polar.</a:t>
            </a:r>
          </a:p>
          <a:p>
            <a:endParaRPr lang="en-US" dirty="0"/>
          </a:p>
          <a:p>
            <a:r>
              <a:rPr lang="en-US" dirty="0"/>
              <a:t>Faceting – can split the data up into subsets of the entire dataset. Allows subsets to be visualized on the </a:t>
            </a:r>
            <a:r>
              <a:rPr lang="en-US" dirty="0" err="1"/>
              <a:t>sam</a:t>
            </a:r>
            <a:r>
              <a:rPr lang="en-US" dirty="0"/>
              <a:t> </a:t>
            </a:r>
            <a:r>
              <a:rPr lang="en-US" dirty="0" err="1"/>
              <a:t>eplot</a:t>
            </a:r>
            <a:r>
              <a:rPr lang="en-US" dirty="0"/>
              <a:t> </a:t>
            </a:r>
          </a:p>
          <a:p>
            <a:endParaRPr lang="en-US" dirty="0"/>
          </a:p>
          <a:p>
            <a:r>
              <a:rPr lang="en-US" dirty="0"/>
              <a:t>Default – simplified grammar</a:t>
            </a:r>
          </a:p>
          <a:p>
            <a:endParaRPr lang="en-US" dirty="0"/>
          </a:p>
        </p:txBody>
      </p:sp>
      <p:sp>
        <p:nvSpPr>
          <p:cNvPr id="4" name="Slide Number Placeholder 3"/>
          <p:cNvSpPr>
            <a:spLocks noGrp="1"/>
          </p:cNvSpPr>
          <p:nvPr>
            <p:ph type="sldNum" sz="quarter" idx="5"/>
          </p:nvPr>
        </p:nvSpPr>
        <p:spPr/>
        <p:txBody>
          <a:bodyPr/>
          <a:lstStyle/>
          <a:p>
            <a:fld id="{D6C1FF4E-EC7C-4E33-8F22-A0894A3CA6A7}" type="slidenum">
              <a:rPr lang="en-US" smtClean="0"/>
              <a:t>8</a:t>
            </a:fld>
            <a:endParaRPr lang="en-US"/>
          </a:p>
        </p:txBody>
      </p:sp>
    </p:spTree>
    <p:extLst>
      <p:ext uri="{BB962C8B-B14F-4D97-AF65-F5344CB8AC3E}">
        <p14:creationId xmlns:p14="http://schemas.microsoft.com/office/powerpoint/2010/main" val="1978310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Pg 15 from Wickham</a:t>
            </a:r>
          </a:p>
        </p:txBody>
      </p:sp>
      <p:sp>
        <p:nvSpPr>
          <p:cNvPr id="4" name="Slide Number Placeholder 3"/>
          <p:cNvSpPr>
            <a:spLocks noGrp="1"/>
          </p:cNvSpPr>
          <p:nvPr>
            <p:ph type="sldNum" sz="quarter" idx="5"/>
          </p:nvPr>
        </p:nvSpPr>
        <p:spPr/>
        <p:txBody>
          <a:bodyPr/>
          <a:lstStyle/>
          <a:p>
            <a:fld id="{D6C1FF4E-EC7C-4E33-8F22-A0894A3CA6A7}" type="slidenum">
              <a:rPr lang="en-US" smtClean="0"/>
              <a:t>11</a:t>
            </a:fld>
            <a:endParaRPr lang="en-US"/>
          </a:p>
        </p:txBody>
      </p:sp>
    </p:spTree>
    <p:extLst>
      <p:ext uri="{BB962C8B-B14F-4D97-AF65-F5344CB8AC3E}">
        <p14:creationId xmlns:p14="http://schemas.microsoft.com/office/powerpoint/2010/main" val="1182991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C4D83-83DB-4FAD-8CFC-F2C8DC629D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DB3C51F-CAC1-4F44-990C-F87AB03FC1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1AE01D-D0E3-4A32-9A2C-4D7430A736C3}"/>
              </a:ext>
            </a:extLst>
          </p:cNvPr>
          <p:cNvSpPr>
            <a:spLocks noGrp="1"/>
          </p:cNvSpPr>
          <p:nvPr>
            <p:ph type="dt" sz="half" idx="10"/>
          </p:nvPr>
        </p:nvSpPr>
        <p:spPr/>
        <p:txBody>
          <a:bodyPr/>
          <a:lstStyle/>
          <a:p>
            <a:fld id="{F3AB76AE-8A73-4718-A0CF-E24F873E9DBD}" type="datetimeFigureOut">
              <a:rPr lang="en-US" smtClean="0"/>
              <a:t>4/17/2022</a:t>
            </a:fld>
            <a:endParaRPr lang="en-US"/>
          </a:p>
        </p:txBody>
      </p:sp>
      <p:sp>
        <p:nvSpPr>
          <p:cNvPr id="5" name="Footer Placeholder 4">
            <a:extLst>
              <a:ext uri="{FF2B5EF4-FFF2-40B4-BE49-F238E27FC236}">
                <a16:creationId xmlns:a16="http://schemas.microsoft.com/office/drawing/2014/main" id="{3E8CAB37-B059-4FE6-AF39-D18820417C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CE8A3F-FF94-4E23-B0B1-4D429854BF7F}"/>
              </a:ext>
            </a:extLst>
          </p:cNvPr>
          <p:cNvSpPr>
            <a:spLocks noGrp="1"/>
          </p:cNvSpPr>
          <p:nvPr>
            <p:ph type="sldNum" sz="quarter" idx="12"/>
          </p:nvPr>
        </p:nvSpPr>
        <p:spPr/>
        <p:txBody>
          <a:bodyPr/>
          <a:lstStyle/>
          <a:p>
            <a:fld id="{D4194C3D-4E33-4F72-B602-24E9BF987ED9}" type="slidenum">
              <a:rPr lang="en-US" smtClean="0"/>
              <a:t>‹#›</a:t>
            </a:fld>
            <a:endParaRPr lang="en-US"/>
          </a:p>
        </p:txBody>
      </p:sp>
    </p:spTree>
    <p:extLst>
      <p:ext uri="{BB962C8B-B14F-4D97-AF65-F5344CB8AC3E}">
        <p14:creationId xmlns:p14="http://schemas.microsoft.com/office/powerpoint/2010/main" val="21128950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C86AF-AFFD-4BE0-BB7A-28573894664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BC0DE87-7AB9-4BD1-AA48-BB945F7FF0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61CA38-5CFF-40E1-AAED-5C73A0E02753}"/>
              </a:ext>
            </a:extLst>
          </p:cNvPr>
          <p:cNvSpPr>
            <a:spLocks noGrp="1"/>
          </p:cNvSpPr>
          <p:nvPr>
            <p:ph type="dt" sz="half" idx="10"/>
          </p:nvPr>
        </p:nvSpPr>
        <p:spPr/>
        <p:txBody>
          <a:bodyPr/>
          <a:lstStyle/>
          <a:p>
            <a:fld id="{F3AB76AE-8A73-4718-A0CF-E24F873E9DBD}" type="datetimeFigureOut">
              <a:rPr lang="en-US" smtClean="0"/>
              <a:t>4/17/2022</a:t>
            </a:fld>
            <a:endParaRPr lang="en-US"/>
          </a:p>
        </p:txBody>
      </p:sp>
      <p:sp>
        <p:nvSpPr>
          <p:cNvPr id="5" name="Footer Placeholder 4">
            <a:extLst>
              <a:ext uri="{FF2B5EF4-FFF2-40B4-BE49-F238E27FC236}">
                <a16:creationId xmlns:a16="http://schemas.microsoft.com/office/drawing/2014/main" id="{53509F41-8141-4767-975F-FD6305AD37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FF1B99-72D4-47DF-8FB3-8CB0D98053AA}"/>
              </a:ext>
            </a:extLst>
          </p:cNvPr>
          <p:cNvSpPr>
            <a:spLocks noGrp="1"/>
          </p:cNvSpPr>
          <p:nvPr>
            <p:ph type="sldNum" sz="quarter" idx="12"/>
          </p:nvPr>
        </p:nvSpPr>
        <p:spPr/>
        <p:txBody>
          <a:bodyPr/>
          <a:lstStyle/>
          <a:p>
            <a:fld id="{D4194C3D-4E33-4F72-B602-24E9BF987ED9}" type="slidenum">
              <a:rPr lang="en-US" smtClean="0"/>
              <a:t>‹#›</a:t>
            </a:fld>
            <a:endParaRPr lang="en-US"/>
          </a:p>
        </p:txBody>
      </p:sp>
    </p:spTree>
    <p:extLst>
      <p:ext uri="{BB962C8B-B14F-4D97-AF65-F5344CB8AC3E}">
        <p14:creationId xmlns:p14="http://schemas.microsoft.com/office/powerpoint/2010/main" val="825769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24E76F-C3EE-42FB-9B91-6420E8E643E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48C735A-F15B-4064-A6DB-DFBAD3A1AD7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F9B7D9-730A-41C7-9110-3EE271DF9181}"/>
              </a:ext>
            </a:extLst>
          </p:cNvPr>
          <p:cNvSpPr>
            <a:spLocks noGrp="1"/>
          </p:cNvSpPr>
          <p:nvPr>
            <p:ph type="dt" sz="half" idx="10"/>
          </p:nvPr>
        </p:nvSpPr>
        <p:spPr/>
        <p:txBody>
          <a:bodyPr/>
          <a:lstStyle/>
          <a:p>
            <a:fld id="{F3AB76AE-8A73-4718-A0CF-E24F873E9DBD}" type="datetimeFigureOut">
              <a:rPr lang="en-US" smtClean="0"/>
              <a:t>4/17/2022</a:t>
            </a:fld>
            <a:endParaRPr lang="en-US"/>
          </a:p>
        </p:txBody>
      </p:sp>
      <p:sp>
        <p:nvSpPr>
          <p:cNvPr id="5" name="Footer Placeholder 4">
            <a:extLst>
              <a:ext uri="{FF2B5EF4-FFF2-40B4-BE49-F238E27FC236}">
                <a16:creationId xmlns:a16="http://schemas.microsoft.com/office/drawing/2014/main" id="{14180AC8-4A40-4A50-9448-E164C7EAEB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D97ADD-062E-4E50-BD5E-60A410DA88CF}"/>
              </a:ext>
            </a:extLst>
          </p:cNvPr>
          <p:cNvSpPr>
            <a:spLocks noGrp="1"/>
          </p:cNvSpPr>
          <p:nvPr>
            <p:ph type="sldNum" sz="quarter" idx="12"/>
          </p:nvPr>
        </p:nvSpPr>
        <p:spPr/>
        <p:txBody>
          <a:bodyPr/>
          <a:lstStyle/>
          <a:p>
            <a:fld id="{D4194C3D-4E33-4F72-B602-24E9BF987ED9}" type="slidenum">
              <a:rPr lang="en-US" smtClean="0"/>
              <a:t>‹#›</a:t>
            </a:fld>
            <a:endParaRPr lang="en-US"/>
          </a:p>
        </p:txBody>
      </p:sp>
    </p:spTree>
    <p:extLst>
      <p:ext uri="{BB962C8B-B14F-4D97-AF65-F5344CB8AC3E}">
        <p14:creationId xmlns:p14="http://schemas.microsoft.com/office/powerpoint/2010/main" val="3018839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07C46-FE17-4796-82F5-ECB07F1769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680D04-C3A8-4DB8-B5A2-B681F67DAE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090582-6F9B-420F-A8FE-250E93C339DC}"/>
              </a:ext>
            </a:extLst>
          </p:cNvPr>
          <p:cNvSpPr>
            <a:spLocks noGrp="1"/>
          </p:cNvSpPr>
          <p:nvPr>
            <p:ph type="dt" sz="half" idx="10"/>
          </p:nvPr>
        </p:nvSpPr>
        <p:spPr/>
        <p:txBody>
          <a:bodyPr/>
          <a:lstStyle/>
          <a:p>
            <a:fld id="{F3AB76AE-8A73-4718-A0CF-E24F873E9DBD}" type="datetimeFigureOut">
              <a:rPr lang="en-US" smtClean="0"/>
              <a:t>4/17/2022</a:t>
            </a:fld>
            <a:endParaRPr lang="en-US"/>
          </a:p>
        </p:txBody>
      </p:sp>
      <p:sp>
        <p:nvSpPr>
          <p:cNvPr id="5" name="Footer Placeholder 4">
            <a:extLst>
              <a:ext uri="{FF2B5EF4-FFF2-40B4-BE49-F238E27FC236}">
                <a16:creationId xmlns:a16="http://schemas.microsoft.com/office/drawing/2014/main" id="{7F469C04-E937-4EF7-A367-964D0E3719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37E9C6-9546-45FB-9006-17A088878A56}"/>
              </a:ext>
            </a:extLst>
          </p:cNvPr>
          <p:cNvSpPr>
            <a:spLocks noGrp="1"/>
          </p:cNvSpPr>
          <p:nvPr>
            <p:ph type="sldNum" sz="quarter" idx="12"/>
          </p:nvPr>
        </p:nvSpPr>
        <p:spPr/>
        <p:txBody>
          <a:bodyPr/>
          <a:lstStyle/>
          <a:p>
            <a:fld id="{D4194C3D-4E33-4F72-B602-24E9BF987ED9}" type="slidenum">
              <a:rPr lang="en-US" smtClean="0"/>
              <a:t>‹#›</a:t>
            </a:fld>
            <a:endParaRPr lang="en-US"/>
          </a:p>
        </p:txBody>
      </p:sp>
    </p:spTree>
    <p:extLst>
      <p:ext uri="{BB962C8B-B14F-4D97-AF65-F5344CB8AC3E}">
        <p14:creationId xmlns:p14="http://schemas.microsoft.com/office/powerpoint/2010/main" val="2399416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D8C89-DDE9-448A-B6D7-4B867D1227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BBF6F3-8E4A-44F8-ABC0-8746A388A8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7F456D5-3F53-4D29-8C1F-C18D7A6C51A7}"/>
              </a:ext>
            </a:extLst>
          </p:cNvPr>
          <p:cNvSpPr>
            <a:spLocks noGrp="1"/>
          </p:cNvSpPr>
          <p:nvPr>
            <p:ph type="dt" sz="half" idx="10"/>
          </p:nvPr>
        </p:nvSpPr>
        <p:spPr/>
        <p:txBody>
          <a:bodyPr/>
          <a:lstStyle/>
          <a:p>
            <a:fld id="{F3AB76AE-8A73-4718-A0CF-E24F873E9DBD}" type="datetimeFigureOut">
              <a:rPr lang="en-US" smtClean="0"/>
              <a:t>4/17/2022</a:t>
            </a:fld>
            <a:endParaRPr lang="en-US"/>
          </a:p>
        </p:txBody>
      </p:sp>
      <p:sp>
        <p:nvSpPr>
          <p:cNvPr id="5" name="Footer Placeholder 4">
            <a:extLst>
              <a:ext uri="{FF2B5EF4-FFF2-40B4-BE49-F238E27FC236}">
                <a16:creationId xmlns:a16="http://schemas.microsoft.com/office/drawing/2014/main" id="{9E7CDE40-340D-4621-AB1F-7E04C73D4A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7F8C12-D04B-4442-BA4A-3589EFA6FA81}"/>
              </a:ext>
            </a:extLst>
          </p:cNvPr>
          <p:cNvSpPr>
            <a:spLocks noGrp="1"/>
          </p:cNvSpPr>
          <p:nvPr>
            <p:ph type="sldNum" sz="quarter" idx="12"/>
          </p:nvPr>
        </p:nvSpPr>
        <p:spPr/>
        <p:txBody>
          <a:bodyPr/>
          <a:lstStyle/>
          <a:p>
            <a:fld id="{D4194C3D-4E33-4F72-B602-24E9BF987ED9}" type="slidenum">
              <a:rPr lang="en-US" smtClean="0"/>
              <a:t>‹#›</a:t>
            </a:fld>
            <a:endParaRPr lang="en-US"/>
          </a:p>
        </p:txBody>
      </p:sp>
    </p:spTree>
    <p:extLst>
      <p:ext uri="{BB962C8B-B14F-4D97-AF65-F5344CB8AC3E}">
        <p14:creationId xmlns:p14="http://schemas.microsoft.com/office/powerpoint/2010/main" val="668475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46811-0FB2-4CA6-BB27-9D077CE683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D27E42-7CF8-44A8-B88C-818CDCE382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1496C1-D128-4775-8C2A-0166F3B754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BD0E5F-47AA-45F3-94E7-BB8DF89FE0C9}"/>
              </a:ext>
            </a:extLst>
          </p:cNvPr>
          <p:cNvSpPr>
            <a:spLocks noGrp="1"/>
          </p:cNvSpPr>
          <p:nvPr>
            <p:ph type="dt" sz="half" idx="10"/>
          </p:nvPr>
        </p:nvSpPr>
        <p:spPr/>
        <p:txBody>
          <a:bodyPr/>
          <a:lstStyle/>
          <a:p>
            <a:fld id="{F3AB76AE-8A73-4718-A0CF-E24F873E9DBD}" type="datetimeFigureOut">
              <a:rPr lang="en-US" smtClean="0"/>
              <a:t>4/17/2022</a:t>
            </a:fld>
            <a:endParaRPr lang="en-US"/>
          </a:p>
        </p:txBody>
      </p:sp>
      <p:sp>
        <p:nvSpPr>
          <p:cNvPr id="6" name="Footer Placeholder 5">
            <a:extLst>
              <a:ext uri="{FF2B5EF4-FFF2-40B4-BE49-F238E27FC236}">
                <a16:creationId xmlns:a16="http://schemas.microsoft.com/office/drawing/2014/main" id="{A1584160-1474-4B14-884E-A26163CB0F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AE7166-5014-4764-AE56-40F8358FDE62}"/>
              </a:ext>
            </a:extLst>
          </p:cNvPr>
          <p:cNvSpPr>
            <a:spLocks noGrp="1"/>
          </p:cNvSpPr>
          <p:nvPr>
            <p:ph type="sldNum" sz="quarter" idx="12"/>
          </p:nvPr>
        </p:nvSpPr>
        <p:spPr/>
        <p:txBody>
          <a:bodyPr/>
          <a:lstStyle/>
          <a:p>
            <a:fld id="{D4194C3D-4E33-4F72-B602-24E9BF987ED9}" type="slidenum">
              <a:rPr lang="en-US" smtClean="0"/>
              <a:t>‹#›</a:t>
            </a:fld>
            <a:endParaRPr lang="en-US"/>
          </a:p>
        </p:txBody>
      </p:sp>
    </p:spTree>
    <p:extLst>
      <p:ext uri="{BB962C8B-B14F-4D97-AF65-F5344CB8AC3E}">
        <p14:creationId xmlns:p14="http://schemas.microsoft.com/office/powerpoint/2010/main" val="88903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3738C-2171-4DB1-9EB5-F2101D3757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4423B59-5F4A-4BE2-966F-C84FFED475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919B9-C23C-46DC-98C9-30986680EBC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4179AB5-4BD2-4F99-8152-0C24807666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5DD029-DC64-43DB-9ECD-84E6220C294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03D87D-0C8B-49AF-8159-F9D35DA8A03E}"/>
              </a:ext>
            </a:extLst>
          </p:cNvPr>
          <p:cNvSpPr>
            <a:spLocks noGrp="1"/>
          </p:cNvSpPr>
          <p:nvPr>
            <p:ph type="dt" sz="half" idx="10"/>
          </p:nvPr>
        </p:nvSpPr>
        <p:spPr/>
        <p:txBody>
          <a:bodyPr/>
          <a:lstStyle/>
          <a:p>
            <a:fld id="{F3AB76AE-8A73-4718-A0CF-E24F873E9DBD}" type="datetimeFigureOut">
              <a:rPr lang="en-US" smtClean="0"/>
              <a:t>4/17/2022</a:t>
            </a:fld>
            <a:endParaRPr lang="en-US"/>
          </a:p>
        </p:txBody>
      </p:sp>
      <p:sp>
        <p:nvSpPr>
          <p:cNvPr id="8" name="Footer Placeholder 7">
            <a:extLst>
              <a:ext uri="{FF2B5EF4-FFF2-40B4-BE49-F238E27FC236}">
                <a16:creationId xmlns:a16="http://schemas.microsoft.com/office/drawing/2014/main" id="{B25FBE24-6D18-463A-B86D-E417F73CDD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AF2AAC-4101-4575-871A-47FE86C37E3B}"/>
              </a:ext>
            </a:extLst>
          </p:cNvPr>
          <p:cNvSpPr>
            <a:spLocks noGrp="1"/>
          </p:cNvSpPr>
          <p:nvPr>
            <p:ph type="sldNum" sz="quarter" idx="12"/>
          </p:nvPr>
        </p:nvSpPr>
        <p:spPr/>
        <p:txBody>
          <a:bodyPr/>
          <a:lstStyle/>
          <a:p>
            <a:fld id="{D4194C3D-4E33-4F72-B602-24E9BF987ED9}" type="slidenum">
              <a:rPr lang="en-US" smtClean="0"/>
              <a:t>‹#›</a:t>
            </a:fld>
            <a:endParaRPr lang="en-US"/>
          </a:p>
        </p:txBody>
      </p:sp>
    </p:spTree>
    <p:extLst>
      <p:ext uri="{BB962C8B-B14F-4D97-AF65-F5344CB8AC3E}">
        <p14:creationId xmlns:p14="http://schemas.microsoft.com/office/powerpoint/2010/main" val="1699145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583FD-FD7A-402D-902A-2B5CE2D381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CB4A1FD-7834-43DB-9D1C-6F0B849844E0}"/>
              </a:ext>
            </a:extLst>
          </p:cNvPr>
          <p:cNvSpPr>
            <a:spLocks noGrp="1"/>
          </p:cNvSpPr>
          <p:nvPr>
            <p:ph type="dt" sz="half" idx="10"/>
          </p:nvPr>
        </p:nvSpPr>
        <p:spPr/>
        <p:txBody>
          <a:bodyPr/>
          <a:lstStyle/>
          <a:p>
            <a:fld id="{F3AB76AE-8A73-4718-A0CF-E24F873E9DBD}" type="datetimeFigureOut">
              <a:rPr lang="en-US" smtClean="0"/>
              <a:t>4/17/2022</a:t>
            </a:fld>
            <a:endParaRPr lang="en-US"/>
          </a:p>
        </p:txBody>
      </p:sp>
      <p:sp>
        <p:nvSpPr>
          <p:cNvPr id="4" name="Footer Placeholder 3">
            <a:extLst>
              <a:ext uri="{FF2B5EF4-FFF2-40B4-BE49-F238E27FC236}">
                <a16:creationId xmlns:a16="http://schemas.microsoft.com/office/drawing/2014/main" id="{509201F1-8244-4C7F-8D96-E57B8E611B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1C64ECD-88F9-4965-95FC-22CD01A7AB82}"/>
              </a:ext>
            </a:extLst>
          </p:cNvPr>
          <p:cNvSpPr>
            <a:spLocks noGrp="1"/>
          </p:cNvSpPr>
          <p:nvPr>
            <p:ph type="sldNum" sz="quarter" idx="12"/>
          </p:nvPr>
        </p:nvSpPr>
        <p:spPr/>
        <p:txBody>
          <a:bodyPr/>
          <a:lstStyle/>
          <a:p>
            <a:fld id="{D4194C3D-4E33-4F72-B602-24E9BF987ED9}" type="slidenum">
              <a:rPr lang="en-US" smtClean="0"/>
              <a:t>‹#›</a:t>
            </a:fld>
            <a:endParaRPr lang="en-US"/>
          </a:p>
        </p:txBody>
      </p:sp>
    </p:spTree>
    <p:extLst>
      <p:ext uri="{BB962C8B-B14F-4D97-AF65-F5344CB8AC3E}">
        <p14:creationId xmlns:p14="http://schemas.microsoft.com/office/powerpoint/2010/main" val="4005460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5B2F23-9770-47FF-BD0A-5C640D0D11F4}"/>
              </a:ext>
            </a:extLst>
          </p:cNvPr>
          <p:cNvSpPr>
            <a:spLocks noGrp="1"/>
          </p:cNvSpPr>
          <p:nvPr>
            <p:ph type="dt" sz="half" idx="10"/>
          </p:nvPr>
        </p:nvSpPr>
        <p:spPr/>
        <p:txBody>
          <a:bodyPr/>
          <a:lstStyle/>
          <a:p>
            <a:fld id="{F3AB76AE-8A73-4718-A0CF-E24F873E9DBD}" type="datetimeFigureOut">
              <a:rPr lang="en-US" smtClean="0"/>
              <a:t>4/17/2022</a:t>
            </a:fld>
            <a:endParaRPr lang="en-US"/>
          </a:p>
        </p:txBody>
      </p:sp>
      <p:sp>
        <p:nvSpPr>
          <p:cNvPr id="3" name="Footer Placeholder 2">
            <a:extLst>
              <a:ext uri="{FF2B5EF4-FFF2-40B4-BE49-F238E27FC236}">
                <a16:creationId xmlns:a16="http://schemas.microsoft.com/office/drawing/2014/main" id="{229116A5-489A-47DD-B55E-AE7D545384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367A710-1C0F-47EB-A28D-CBBFD8FFBD8E}"/>
              </a:ext>
            </a:extLst>
          </p:cNvPr>
          <p:cNvSpPr>
            <a:spLocks noGrp="1"/>
          </p:cNvSpPr>
          <p:nvPr>
            <p:ph type="sldNum" sz="quarter" idx="12"/>
          </p:nvPr>
        </p:nvSpPr>
        <p:spPr/>
        <p:txBody>
          <a:bodyPr/>
          <a:lstStyle/>
          <a:p>
            <a:fld id="{D4194C3D-4E33-4F72-B602-24E9BF987ED9}" type="slidenum">
              <a:rPr lang="en-US" smtClean="0"/>
              <a:t>‹#›</a:t>
            </a:fld>
            <a:endParaRPr lang="en-US"/>
          </a:p>
        </p:txBody>
      </p:sp>
    </p:spTree>
    <p:extLst>
      <p:ext uri="{BB962C8B-B14F-4D97-AF65-F5344CB8AC3E}">
        <p14:creationId xmlns:p14="http://schemas.microsoft.com/office/powerpoint/2010/main" val="1698068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AE4C3-702B-4EC6-85F6-503A76C2EF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1D3E574-7139-498B-99B4-006028600D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FC0F02-3F51-4C9E-924F-471567C735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DBD566-7559-4EF0-A295-72A474CE011B}"/>
              </a:ext>
            </a:extLst>
          </p:cNvPr>
          <p:cNvSpPr>
            <a:spLocks noGrp="1"/>
          </p:cNvSpPr>
          <p:nvPr>
            <p:ph type="dt" sz="half" idx="10"/>
          </p:nvPr>
        </p:nvSpPr>
        <p:spPr/>
        <p:txBody>
          <a:bodyPr/>
          <a:lstStyle/>
          <a:p>
            <a:fld id="{F3AB76AE-8A73-4718-A0CF-E24F873E9DBD}" type="datetimeFigureOut">
              <a:rPr lang="en-US" smtClean="0"/>
              <a:t>4/17/2022</a:t>
            </a:fld>
            <a:endParaRPr lang="en-US"/>
          </a:p>
        </p:txBody>
      </p:sp>
      <p:sp>
        <p:nvSpPr>
          <p:cNvPr id="6" name="Footer Placeholder 5">
            <a:extLst>
              <a:ext uri="{FF2B5EF4-FFF2-40B4-BE49-F238E27FC236}">
                <a16:creationId xmlns:a16="http://schemas.microsoft.com/office/drawing/2014/main" id="{A5A318C7-93DD-4ABF-B03B-9D4A6C527E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B5E5BB-E439-4EF0-AC1B-472DE9367CAE}"/>
              </a:ext>
            </a:extLst>
          </p:cNvPr>
          <p:cNvSpPr>
            <a:spLocks noGrp="1"/>
          </p:cNvSpPr>
          <p:nvPr>
            <p:ph type="sldNum" sz="quarter" idx="12"/>
          </p:nvPr>
        </p:nvSpPr>
        <p:spPr/>
        <p:txBody>
          <a:bodyPr/>
          <a:lstStyle/>
          <a:p>
            <a:fld id="{D4194C3D-4E33-4F72-B602-24E9BF987ED9}" type="slidenum">
              <a:rPr lang="en-US" smtClean="0"/>
              <a:t>‹#›</a:t>
            </a:fld>
            <a:endParaRPr lang="en-US"/>
          </a:p>
        </p:txBody>
      </p:sp>
    </p:spTree>
    <p:extLst>
      <p:ext uri="{BB962C8B-B14F-4D97-AF65-F5344CB8AC3E}">
        <p14:creationId xmlns:p14="http://schemas.microsoft.com/office/powerpoint/2010/main" val="2002995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CBB70-0020-42E1-9B56-DF08E8FF67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AADBF1-E9B1-4A54-A10A-9B87E9656B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7630D9C-791D-47B8-A747-9505D98407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7725E1-D2EC-4E48-97E8-B5C4347E619F}"/>
              </a:ext>
            </a:extLst>
          </p:cNvPr>
          <p:cNvSpPr>
            <a:spLocks noGrp="1"/>
          </p:cNvSpPr>
          <p:nvPr>
            <p:ph type="dt" sz="half" idx="10"/>
          </p:nvPr>
        </p:nvSpPr>
        <p:spPr/>
        <p:txBody>
          <a:bodyPr/>
          <a:lstStyle/>
          <a:p>
            <a:fld id="{F3AB76AE-8A73-4718-A0CF-E24F873E9DBD}" type="datetimeFigureOut">
              <a:rPr lang="en-US" smtClean="0"/>
              <a:t>4/17/2022</a:t>
            </a:fld>
            <a:endParaRPr lang="en-US"/>
          </a:p>
        </p:txBody>
      </p:sp>
      <p:sp>
        <p:nvSpPr>
          <p:cNvPr id="6" name="Footer Placeholder 5">
            <a:extLst>
              <a:ext uri="{FF2B5EF4-FFF2-40B4-BE49-F238E27FC236}">
                <a16:creationId xmlns:a16="http://schemas.microsoft.com/office/drawing/2014/main" id="{8783A5C4-0CCD-4E66-9F22-54DC732C3E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E077D5-8006-4568-958B-70FFBCCB7BB2}"/>
              </a:ext>
            </a:extLst>
          </p:cNvPr>
          <p:cNvSpPr>
            <a:spLocks noGrp="1"/>
          </p:cNvSpPr>
          <p:nvPr>
            <p:ph type="sldNum" sz="quarter" idx="12"/>
          </p:nvPr>
        </p:nvSpPr>
        <p:spPr/>
        <p:txBody>
          <a:bodyPr/>
          <a:lstStyle/>
          <a:p>
            <a:fld id="{D4194C3D-4E33-4F72-B602-24E9BF987ED9}" type="slidenum">
              <a:rPr lang="en-US" smtClean="0"/>
              <a:t>‹#›</a:t>
            </a:fld>
            <a:endParaRPr lang="en-US"/>
          </a:p>
        </p:txBody>
      </p:sp>
    </p:spTree>
    <p:extLst>
      <p:ext uri="{BB962C8B-B14F-4D97-AF65-F5344CB8AC3E}">
        <p14:creationId xmlns:p14="http://schemas.microsoft.com/office/powerpoint/2010/main" val="3521688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E49A1E-274F-4CF4-B038-CDDCE76266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4E06A7-2BC2-4826-80A5-A4F2880629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2B2081-F5B1-4626-B456-EDC0C082CC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AB76AE-8A73-4718-A0CF-E24F873E9DBD}" type="datetimeFigureOut">
              <a:rPr lang="en-US" smtClean="0"/>
              <a:t>4/17/2022</a:t>
            </a:fld>
            <a:endParaRPr lang="en-US"/>
          </a:p>
        </p:txBody>
      </p:sp>
      <p:sp>
        <p:nvSpPr>
          <p:cNvPr id="5" name="Footer Placeholder 4">
            <a:extLst>
              <a:ext uri="{FF2B5EF4-FFF2-40B4-BE49-F238E27FC236}">
                <a16:creationId xmlns:a16="http://schemas.microsoft.com/office/drawing/2014/main" id="{01894BD4-DC95-425E-91DD-9251DBD324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DFAF250-B68C-41B0-8DF4-8C3B794EDE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194C3D-4E33-4F72-B602-24E9BF987ED9}" type="slidenum">
              <a:rPr lang="en-US" smtClean="0"/>
              <a:t>‹#›</a:t>
            </a:fld>
            <a:endParaRPr lang="en-US"/>
          </a:p>
        </p:txBody>
      </p:sp>
    </p:spTree>
    <p:extLst>
      <p:ext uri="{BB962C8B-B14F-4D97-AF65-F5344CB8AC3E}">
        <p14:creationId xmlns:p14="http://schemas.microsoft.com/office/powerpoint/2010/main" val="31062569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kirver/ggplot2"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towardsdatascience.com/a-comprehensive-guide-to-the-grammar-of-graphics-for-effective-visualization-of-multi-dimensional-1f92b4ed4149" TargetMode="External"/><Relationship Id="rId2" Type="http://schemas.openxmlformats.org/officeDocument/2006/relationships/hyperlink" Target="https://rafalab.github.io/dsbook/ggplot2.html" TargetMode="External"/><Relationship Id="rId1" Type="http://schemas.openxmlformats.org/officeDocument/2006/relationships/slideLayout" Target="../slideLayouts/slideLayout2.xml"/><Relationship Id="rId4" Type="http://schemas.openxmlformats.org/officeDocument/2006/relationships/hyperlink" Target="http://r-statistics.co/Top50-Ggplot2-Visualizations-MasterList-R-Code.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kirver/ggplot2"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www.thefunctionalart.com/2016/08/download-datasaurus-never-trust-summary.html" TargetMode="External"/><Relationship Id="rId5" Type="http://schemas.openxmlformats.org/officeDocument/2006/relationships/hyperlink" Target="http://albertocairo.com/" TargetMode="External"/><Relationship Id="rId4" Type="http://schemas.openxmlformats.org/officeDocument/2006/relationships/image" Target="../media/image6.gif"/></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9.wmf"/><Relationship Id="rId5" Type="http://schemas.openxmlformats.org/officeDocument/2006/relationships/oleObject" Target="../embeddings/oleObject1.bin"/><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notesSlide" Target="../notesSlides/notesSlide4.xml"/><Relationship Id="rId7" Type="http://schemas.openxmlformats.org/officeDocument/2006/relationships/oleObject" Target="../embeddings/oleObject3.bin"/><Relationship Id="rId12"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4.png"/><Relationship Id="rId11" Type="http://schemas.openxmlformats.org/officeDocument/2006/relationships/image" Target="../media/image17.png"/><Relationship Id="rId5" Type="http://schemas.openxmlformats.org/officeDocument/2006/relationships/image" Target="../media/image12.wmf"/><Relationship Id="rId10" Type="http://schemas.openxmlformats.org/officeDocument/2006/relationships/image" Target="../media/image16.png"/><Relationship Id="rId4" Type="http://schemas.openxmlformats.org/officeDocument/2006/relationships/oleObject" Target="../embeddings/oleObject2.bin"/><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9EE615-6E35-4338-82E2-410F0A82891F}"/>
              </a:ext>
            </a:extLst>
          </p:cNvPr>
          <p:cNvSpPr>
            <a:spLocks noGrp="1"/>
          </p:cNvSpPr>
          <p:nvPr>
            <p:ph type="ctrTitle"/>
          </p:nvPr>
        </p:nvSpPr>
        <p:spPr>
          <a:xfrm>
            <a:off x="638881" y="639193"/>
            <a:ext cx="4144133" cy="3573516"/>
          </a:xfrm>
        </p:spPr>
        <p:txBody>
          <a:bodyPr>
            <a:normAutofit/>
          </a:bodyPr>
          <a:lstStyle/>
          <a:p>
            <a:pPr algn="l"/>
            <a:r>
              <a:rPr lang="en-US" sz="6100" dirty="0">
                <a:latin typeface="Arial" panose="020B0604020202020204" pitchFamily="34" charset="0"/>
                <a:cs typeface="Arial" panose="020B0604020202020204" pitchFamily="34" charset="0"/>
              </a:rPr>
              <a:t>Beginner’s guide to ggplot2</a:t>
            </a:r>
          </a:p>
        </p:txBody>
      </p:sp>
      <p:sp>
        <p:nvSpPr>
          <p:cNvPr id="3" name="Subtitle 2">
            <a:extLst>
              <a:ext uri="{FF2B5EF4-FFF2-40B4-BE49-F238E27FC236}">
                <a16:creationId xmlns:a16="http://schemas.microsoft.com/office/drawing/2014/main" id="{CE9BB444-0410-4CDC-9CC7-5EA59F302278}"/>
              </a:ext>
            </a:extLst>
          </p:cNvPr>
          <p:cNvSpPr>
            <a:spLocks noGrp="1"/>
          </p:cNvSpPr>
          <p:nvPr>
            <p:ph type="subTitle" idx="1"/>
          </p:nvPr>
        </p:nvSpPr>
        <p:spPr>
          <a:xfrm>
            <a:off x="638881" y="4631161"/>
            <a:ext cx="4144133" cy="1559327"/>
          </a:xfrm>
        </p:spPr>
        <p:txBody>
          <a:bodyPr>
            <a:normAutofit/>
          </a:bodyPr>
          <a:lstStyle/>
          <a:p>
            <a:pPr algn="l"/>
            <a:r>
              <a:rPr lang="en-US" b="1" dirty="0">
                <a:latin typeface="Arial" panose="020B0604020202020204" pitchFamily="34" charset="0"/>
                <a:cs typeface="Arial" panose="020B0604020202020204" pitchFamily="34" charset="0"/>
              </a:rPr>
              <a:t>Kirsten Isabel Verster</a:t>
            </a:r>
          </a:p>
          <a:p>
            <a:pPr algn="l"/>
            <a:r>
              <a:rPr lang="en-US" dirty="0">
                <a:latin typeface="Arial" panose="020B0604020202020204" pitchFamily="34" charset="0"/>
                <a:cs typeface="Arial" panose="020B0604020202020204" pitchFamily="34" charset="0"/>
              </a:rPr>
              <a:t>Data Management &amp; Publishing Series</a:t>
            </a:r>
          </a:p>
          <a:p>
            <a:pPr algn="l"/>
            <a:endParaRPr lang="en-US" dirty="0">
              <a:latin typeface="Arial" panose="020B0604020202020204" pitchFamily="34" charset="0"/>
              <a:cs typeface="Arial" panose="020B0604020202020204" pitchFamily="34" charset="0"/>
            </a:endParaRPr>
          </a:p>
        </p:txBody>
      </p:sp>
      <p:sp>
        <p:nvSpPr>
          <p:cNvPr id="7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DD61CD94-02D0-4237-A44F-E7A52A09278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80601" y="938268"/>
            <a:ext cx="6568122" cy="4747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4563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1E5F5-9A50-44F7-B349-FD0A561A17BA}"/>
              </a:ext>
            </a:extLst>
          </p:cNvPr>
          <p:cNvSpPr>
            <a:spLocks noGrp="1"/>
          </p:cNvSpPr>
          <p:nvPr>
            <p:ph type="title"/>
          </p:nvPr>
        </p:nvSpPr>
        <p:spPr/>
        <p:txBody>
          <a:bodyPr/>
          <a:lstStyle/>
          <a:p>
            <a:r>
              <a:rPr lang="en-US" dirty="0"/>
              <a:t>Ggplot2 is a package implementation of the Grammar of Graphics</a:t>
            </a:r>
          </a:p>
        </p:txBody>
      </p:sp>
      <p:sp>
        <p:nvSpPr>
          <p:cNvPr id="3" name="Content Placeholder 2">
            <a:extLst>
              <a:ext uri="{FF2B5EF4-FFF2-40B4-BE49-F238E27FC236}">
                <a16:creationId xmlns:a16="http://schemas.microsoft.com/office/drawing/2014/main" id="{2AC9A06D-E665-4BED-835D-865592784618}"/>
              </a:ext>
            </a:extLst>
          </p:cNvPr>
          <p:cNvSpPr>
            <a:spLocks noGrp="1"/>
          </p:cNvSpPr>
          <p:nvPr>
            <p:ph idx="1"/>
          </p:nvPr>
        </p:nvSpPr>
        <p:spPr>
          <a:xfrm>
            <a:off x="528232" y="2585043"/>
            <a:ext cx="6624637" cy="2281426"/>
          </a:xfrm>
        </p:spPr>
        <p:txBody>
          <a:bodyPr/>
          <a:lstStyle/>
          <a:p>
            <a:r>
              <a:rPr lang="en-US" b="1" i="0" dirty="0">
                <a:solidFill>
                  <a:srgbClr val="021B34"/>
                </a:solidFill>
                <a:effectLst/>
                <a:latin typeface="Open Sans" panose="020B0606030504020204" pitchFamily="34" charset="0"/>
              </a:rPr>
              <a:t>ggplot2</a:t>
            </a:r>
            <a:r>
              <a:rPr lang="en-US" b="0" i="0" dirty="0">
                <a:solidFill>
                  <a:srgbClr val="021B34"/>
                </a:solidFill>
                <a:effectLst/>
                <a:latin typeface="Open Sans" panose="020B0606030504020204" pitchFamily="34" charset="0"/>
              </a:rPr>
              <a:t> is a powerful and a flexible </a:t>
            </a:r>
            <a:r>
              <a:rPr lang="en-US" b="1" i="0" dirty="0">
                <a:solidFill>
                  <a:srgbClr val="021B34"/>
                </a:solidFill>
                <a:effectLst/>
                <a:latin typeface="Open Sans" panose="020B0606030504020204" pitchFamily="34" charset="0"/>
              </a:rPr>
              <a:t>R package</a:t>
            </a:r>
            <a:r>
              <a:rPr lang="en-US" b="0" i="0" dirty="0">
                <a:solidFill>
                  <a:srgbClr val="021B34"/>
                </a:solidFill>
                <a:effectLst/>
                <a:latin typeface="Open Sans" panose="020B0606030504020204" pitchFamily="34" charset="0"/>
              </a:rPr>
              <a:t>, implemented by </a:t>
            </a:r>
            <a:r>
              <a:rPr lang="en-US" b="1" i="0" dirty="0">
                <a:solidFill>
                  <a:srgbClr val="021B34"/>
                </a:solidFill>
                <a:effectLst/>
                <a:latin typeface="Open Sans" panose="020B0606030504020204" pitchFamily="34" charset="0"/>
              </a:rPr>
              <a:t>Hadley Wickham</a:t>
            </a:r>
            <a:r>
              <a:rPr lang="en-US" b="0" i="0" dirty="0">
                <a:solidFill>
                  <a:srgbClr val="021B34"/>
                </a:solidFill>
                <a:effectLst/>
                <a:latin typeface="Open Sans" panose="020B0606030504020204" pitchFamily="34" charset="0"/>
              </a:rPr>
              <a:t>, for producing elegant graphics. The </a:t>
            </a:r>
            <a:r>
              <a:rPr lang="en-US" b="1" i="0" dirty="0">
                <a:solidFill>
                  <a:srgbClr val="021B34"/>
                </a:solidFill>
                <a:effectLst/>
                <a:latin typeface="Open Sans" panose="020B0606030504020204" pitchFamily="34" charset="0"/>
              </a:rPr>
              <a:t>gg</a:t>
            </a:r>
            <a:r>
              <a:rPr lang="en-US" b="0" i="0" dirty="0">
                <a:solidFill>
                  <a:srgbClr val="021B34"/>
                </a:solidFill>
                <a:effectLst/>
                <a:latin typeface="Open Sans" panose="020B0606030504020204" pitchFamily="34" charset="0"/>
              </a:rPr>
              <a:t> in ggplot2 means </a:t>
            </a:r>
            <a:r>
              <a:rPr lang="en-US" b="1" i="0" dirty="0">
                <a:solidFill>
                  <a:srgbClr val="021B34"/>
                </a:solidFill>
                <a:effectLst/>
                <a:latin typeface="Open Sans" panose="020B0606030504020204" pitchFamily="34" charset="0"/>
              </a:rPr>
              <a:t>Grammar of Graphics</a:t>
            </a:r>
            <a:r>
              <a:rPr lang="en-US" b="0" i="0" dirty="0">
                <a:solidFill>
                  <a:srgbClr val="021B34"/>
                </a:solidFill>
                <a:effectLst/>
                <a:latin typeface="Open Sans" panose="020B0606030504020204" pitchFamily="34" charset="0"/>
              </a:rPr>
              <a:t>.</a:t>
            </a:r>
            <a:endParaRPr lang="en-US" dirty="0">
              <a:solidFill>
                <a:srgbClr val="021B34"/>
              </a:solidFill>
              <a:latin typeface="Open Sans" panose="020B0606030504020204" pitchFamily="34" charset="0"/>
            </a:endParaRPr>
          </a:p>
        </p:txBody>
      </p:sp>
      <p:pic>
        <p:nvPicPr>
          <p:cNvPr id="5" name="Content Placeholder 4">
            <a:extLst>
              <a:ext uri="{FF2B5EF4-FFF2-40B4-BE49-F238E27FC236}">
                <a16:creationId xmlns:a16="http://schemas.microsoft.com/office/drawing/2014/main" id="{C656F13C-88E8-4A08-9C21-D63CF8F100E6}"/>
              </a:ext>
            </a:extLst>
          </p:cNvPr>
          <p:cNvPicPr>
            <a:picLocks noChangeAspect="1"/>
          </p:cNvPicPr>
          <p:nvPr/>
        </p:nvPicPr>
        <p:blipFill>
          <a:blip r:embed="rId2"/>
          <a:stretch>
            <a:fillRect/>
          </a:stretch>
        </p:blipFill>
        <p:spPr>
          <a:xfrm>
            <a:off x="7152869" y="2029523"/>
            <a:ext cx="4747655" cy="3388693"/>
          </a:xfrm>
          <a:prstGeom prst="rect">
            <a:avLst/>
          </a:prstGeom>
        </p:spPr>
      </p:pic>
      <p:sp>
        <p:nvSpPr>
          <p:cNvPr id="6" name="TextBox 5">
            <a:extLst>
              <a:ext uri="{FF2B5EF4-FFF2-40B4-BE49-F238E27FC236}">
                <a16:creationId xmlns:a16="http://schemas.microsoft.com/office/drawing/2014/main" id="{02D69838-EA92-4B47-B222-000DE17183D5}"/>
              </a:ext>
            </a:extLst>
          </p:cNvPr>
          <p:cNvSpPr txBox="1"/>
          <p:nvPr/>
        </p:nvSpPr>
        <p:spPr>
          <a:xfrm>
            <a:off x="8882062" y="6450811"/>
            <a:ext cx="6096000" cy="369332"/>
          </a:xfrm>
          <a:prstGeom prst="rect">
            <a:avLst/>
          </a:prstGeom>
          <a:noFill/>
        </p:spPr>
        <p:txBody>
          <a:bodyPr wrap="square">
            <a:spAutoFit/>
          </a:bodyPr>
          <a:lstStyle/>
          <a:p>
            <a:r>
              <a:rPr lang="en-US" b="1" i="0" dirty="0">
                <a:solidFill>
                  <a:srgbClr val="212529"/>
                </a:solidFill>
                <a:effectLst/>
                <a:latin typeface="Montserrat" panose="00000500000000000000" pitchFamily="2" charset="0"/>
              </a:rPr>
              <a:t>tinyurl.com/gg2022layers</a:t>
            </a:r>
            <a:endParaRPr lang="en-US" dirty="0"/>
          </a:p>
        </p:txBody>
      </p:sp>
    </p:spTree>
    <p:extLst>
      <p:ext uri="{BB962C8B-B14F-4D97-AF65-F5344CB8AC3E}">
        <p14:creationId xmlns:p14="http://schemas.microsoft.com/office/powerpoint/2010/main" val="2322332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4AD7A-8934-42BF-A434-D95694DBB352}"/>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Pulling them all together</a:t>
            </a:r>
          </a:p>
        </p:txBody>
      </p:sp>
      <p:sp>
        <p:nvSpPr>
          <p:cNvPr id="3" name="Content Placeholder 2">
            <a:extLst>
              <a:ext uri="{FF2B5EF4-FFF2-40B4-BE49-F238E27FC236}">
                <a16:creationId xmlns:a16="http://schemas.microsoft.com/office/drawing/2014/main" id="{C9472D92-ACC4-461C-9C09-C6D3602E9206}"/>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Running </a:t>
            </a:r>
            <a:r>
              <a:rPr lang="en-US" b="1" dirty="0" err="1">
                <a:latin typeface="Arial" panose="020B0604020202020204" pitchFamily="34" charset="0"/>
                <a:cs typeface="Arial" panose="020B0604020202020204" pitchFamily="34" charset="0"/>
              </a:rPr>
              <a:t>ggplot</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creates a new plot object in the existing R language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Then you </a:t>
            </a:r>
            <a:r>
              <a:rPr lang="en-US" i="1" dirty="0">
                <a:latin typeface="Arial" panose="020B0604020202020204" pitchFamily="34" charset="0"/>
                <a:cs typeface="Arial" panose="020B0604020202020204" pitchFamily="34" charset="0"/>
              </a:rPr>
              <a:t>add </a:t>
            </a:r>
            <a:r>
              <a:rPr lang="en-US" dirty="0">
                <a:latin typeface="Arial" panose="020B0604020202020204" pitchFamily="34" charset="0"/>
                <a:cs typeface="Arial" panose="020B0604020202020204" pitchFamily="34" charset="0"/>
              </a:rPr>
              <a:t>layers, like an onion, specifying the data, mapping, </a:t>
            </a:r>
            <a:r>
              <a:rPr lang="en-US" dirty="0" err="1">
                <a:latin typeface="Arial" panose="020B0604020202020204" pitchFamily="34" charset="0"/>
                <a:cs typeface="Arial" panose="020B0604020202020204" pitchFamily="34" charset="0"/>
              </a:rPr>
              <a:t>geom</a:t>
            </a:r>
            <a:r>
              <a:rPr lang="en-US" dirty="0">
                <a:latin typeface="Arial" panose="020B0604020202020204" pitchFamily="34" charset="0"/>
                <a:cs typeface="Arial" panose="020B0604020202020204" pitchFamily="34" charset="0"/>
              </a:rPr>
              <a:t> &amp; stat, position scales, and coordinate systems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Any aesthetics specified in the layer will override defaults </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80972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E57A0-202E-4491-8DF3-BF4BED200302}"/>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Time to walk through some common graph types!</a:t>
            </a:r>
          </a:p>
        </p:txBody>
      </p:sp>
      <p:sp>
        <p:nvSpPr>
          <p:cNvPr id="3" name="Content Placeholder 2">
            <a:extLst>
              <a:ext uri="{FF2B5EF4-FFF2-40B4-BE49-F238E27FC236}">
                <a16:creationId xmlns:a16="http://schemas.microsoft.com/office/drawing/2014/main" id="{A3C85E4B-4BB4-465A-9974-9154BCA6E57D}"/>
              </a:ext>
            </a:extLst>
          </p:cNvPr>
          <p:cNvSpPr>
            <a:spLocks noGrp="1"/>
          </p:cNvSpPr>
          <p:nvPr>
            <p:ph idx="1"/>
          </p:nvPr>
        </p:nvSpPr>
        <p:spPr/>
        <p:txBody>
          <a:bodyPr/>
          <a:lstStyle/>
          <a:p>
            <a:pPr marL="0" indent="0">
              <a:buNone/>
            </a:pPr>
            <a:r>
              <a:rPr lang="en-US" dirty="0">
                <a:latin typeface="Arial" panose="020B0604020202020204" pitchFamily="34" charset="0"/>
                <a:cs typeface="Arial" panose="020B0604020202020204" pitchFamily="34" charset="0"/>
                <a:hlinkClick r:id="rId2"/>
              </a:rPr>
              <a:t>https://github.com/kirver/ggplot2</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1511940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44ED2-2D49-4619-A9D0-BB9F0CA79826}"/>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Some helpful links</a:t>
            </a:r>
          </a:p>
        </p:txBody>
      </p:sp>
      <p:sp>
        <p:nvSpPr>
          <p:cNvPr id="3" name="Content Placeholder 2">
            <a:extLst>
              <a:ext uri="{FF2B5EF4-FFF2-40B4-BE49-F238E27FC236}">
                <a16:creationId xmlns:a16="http://schemas.microsoft.com/office/drawing/2014/main" id="{D26FD8D8-F772-4B44-9942-788BB01F47BC}"/>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hlinkClick r:id="rId2"/>
              </a:rPr>
              <a:t>https://rafalab.github.io/dsbook/ggplot2.html</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hlinkClick r:id="rId3"/>
              </a:rPr>
              <a:t>https://towardsdatascience.com/a-comprehensive-guide-to-the-grammar-of-graphics-for-effective-visualization-of-multi-dimensional-1f92b4ed4149</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hlinkClick r:id="rId4"/>
              </a:rPr>
              <a:t>http://r-statistics.co/Top50-Ggplot2-Visualizations-MasterList-R-Code.html</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923900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AFDD19-88DA-4F11-A696-BB2BF3ECD5A2}"/>
              </a:ext>
            </a:extLst>
          </p:cNvPr>
          <p:cNvSpPr>
            <a:spLocks noGrp="1"/>
          </p:cNvSpPr>
          <p:nvPr>
            <p:ph type="title"/>
          </p:nvPr>
        </p:nvSpPr>
        <p:spPr>
          <a:xfrm>
            <a:off x="1136397" y="502020"/>
            <a:ext cx="5323715" cy="1642970"/>
          </a:xfrm>
        </p:spPr>
        <p:txBody>
          <a:bodyPr anchor="b">
            <a:normAutofit/>
          </a:bodyPr>
          <a:lstStyle/>
          <a:p>
            <a:r>
              <a:rPr lang="en-US" sz="4000" dirty="0"/>
              <a:t>Itinerary	</a:t>
            </a:r>
          </a:p>
        </p:txBody>
      </p:sp>
      <p:sp>
        <p:nvSpPr>
          <p:cNvPr id="3" name="Content Placeholder 2">
            <a:extLst>
              <a:ext uri="{FF2B5EF4-FFF2-40B4-BE49-F238E27FC236}">
                <a16:creationId xmlns:a16="http://schemas.microsoft.com/office/drawing/2014/main" id="{5375426E-6BEC-44C9-BAC7-CDFDDE692B35}"/>
              </a:ext>
            </a:extLst>
          </p:cNvPr>
          <p:cNvSpPr>
            <a:spLocks noGrp="1"/>
          </p:cNvSpPr>
          <p:nvPr>
            <p:ph idx="1"/>
          </p:nvPr>
        </p:nvSpPr>
        <p:spPr>
          <a:xfrm>
            <a:off x="1144923" y="2405894"/>
            <a:ext cx="5315189" cy="3535083"/>
          </a:xfrm>
        </p:spPr>
        <p:txBody>
          <a:bodyPr anchor="t">
            <a:normAutofit/>
          </a:bodyPr>
          <a:lstStyle/>
          <a:p>
            <a:r>
              <a:rPr lang="en-US" sz="2000" dirty="0">
                <a:latin typeface="Arial" panose="020B0604020202020204" pitchFamily="34" charset="0"/>
                <a:cs typeface="Arial" panose="020B0604020202020204" pitchFamily="34" charset="0"/>
              </a:rPr>
              <a:t>On the “grammar of graphics”</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The syntax and elements of a ggplot2 object</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Several practical examples using </a:t>
            </a:r>
            <a:r>
              <a:rPr lang="en-US" sz="2000" dirty="0" err="1">
                <a:latin typeface="Arial" panose="020B0604020202020204" pitchFamily="34" charset="0"/>
                <a:cs typeface="Arial" panose="020B0604020202020204" pitchFamily="34" charset="0"/>
              </a:rPr>
              <a:t>Pokemon</a:t>
            </a:r>
            <a:r>
              <a:rPr lang="en-US" sz="2000" dirty="0">
                <a:latin typeface="Arial" panose="020B0604020202020204" pitchFamily="34" charset="0"/>
                <a:cs typeface="Arial" panose="020B0604020202020204" pitchFamily="34" charset="0"/>
              </a:rPr>
              <a:t> dataset (follow along on </a:t>
            </a:r>
            <a:r>
              <a:rPr lang="en-US" sz="2000" dirty="0">
                <a:latin typeface="Arial" panose="020B0604020202020204" pitchFamily="34" charset="0"/>
                <a:cs typeface="Arial" panose="020B0604020202020204" pitchFamily="34" charset="0"/>
                <a:hlinkClick r:id="rId2"/>
              </a:rPr>
              <a:t>https://github.com/kirver/ggplot2</a:t>
            </a:r>
            <a:r>
              <a:rPr lang="en-US" sz="2000" dirty="0">
                <a:latin typeface="Arial" panose="020B0604020202020204" pitchFamily="34" charset="0"/>
                <a:cs typeface="Arial" panose="020B0604020202020204" pitchFamily="34" charset="0"/>
              </a:rPr>
              <a:t>) </a:t>
            </a:r>
          </a:p>
        </p:txBody>
      </p:sp>
      <p:sp>
        <p:nvSpPr>
          <p:cNvPr id="73" name="Rectangle 72">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Lapras">
            <a:extLst>
              <a:ext uri="{FF2B5EF4-FFF2-40B4-BE49-F238E27FC236}">
                <a16:creationId xmlns:a16="http://schemas.microsoft.com/office/drawing/2014/main" id="{0530B4EA-10D1-40B5-8C4C-242153216CE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75967" y="1359681"/>
            <a:ext cx="4170530" cy="4170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0905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3227-95D0-4C7F-9296-776A0DCA0624}"/>
              </a:ext>
            </a:extLst>
          </p:cNvPr>
          <p:cNvSpPr>
            <a:spLocks noGrp="1"/>
          </p:cNvSpPr>
          <p:nvPr>
            <p:ph type="title"/>
          </p:nvPr>
        </p:nvSpPr>
        <p:spPr/>
        <p:txBody>
          <a:bodyPr/>
          <a:lstStyle/>
          <a:p>
            <a:r>
              <a:rPr lang="en-US" dirty="0"/>
              <a:t>The importance of graphical representation	</a:t>
            </a:r>
          </a:p>
        </p:txBody>
      </p:sp>
      <p:pic>
        <p:nvPicPr>
          <p:cNvPr id="5" name="Picture 4">
            <a:extLst>
              <a:ext uri="{FF2B5EF4-FFF2-40B4-BE49-F238E27FC236}">
                <a16:creationId xmlns:a16="http://schemas.microsoft.com/office/drawing/2014/main" id="{DA289B23-5DE7-4F8F-A813-5162F52ED54A}"/>
              </a:ext>
            </a:extLst>
          </p:cNvPr>
          <p:cNvPicPr>
            <a:picLocks noChangeAspect="1"/>
          </p:cNvPicPr>
          <p:nvPr/>
        </p:nvPicPr>
        <p:blipFill>
          <a:blip r:embed="rId2"/>
          <a:stretch>
            <a:fillRect/>
          </a:stretch>
        </p:blipFill>
        <p:spPr>
          <a:xfrm>
            <a:off x="3447586" y="1690688"/>
            <a:ext cx="5983531" cy="4443909"/>
          </a:xfrm>
          <a:prstGeom prst="rect">
            <a:avLst/>
          </a:prstGeom>
        </p:spPr>
      </p:pic>
    </p:spTree>
    <p:extLst>
      <p:ext uri="{BB962C8B-B14F-4D97-AF65-F5344CB8AC3E}">
        <p14:creationId xmlns:p14="http://schemas.microsoft.com/office/powerpoint/2010/main" val="3825684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33D37-2C1F-401A-8501-A4448B3AFE07}"/>
              </a:ext>
            </a:extLst>
          </p:cNvPr>
          <p:cNvSpPr>
            <a:spLocks noGrp="1"/>
          </p:cNvSpPr>
          <p:nvPr>
            <p:ph type="title"/>
          </p:nvPr>
        </p:nvSpPr>
        <p:spPr/>
        <p:txBody>
          <a:bodyPr/>
          <a:lstStyle/>
          <a:p>
            <a:r>
              <a:rPr lang="en-US" dirty="0"/>
              <a:t>The importance of graphical representation	</a:t>
            </a:r>
          </a:p>
        </p:txBody>
      </p:sp>
      <p:pic>
        <p:nvPicPr>
          <p:cNvPr id="4" name="Picture 2">
            <a:extLst>
              <a:ext uri="{FF2B5EF4-FFF2-40B4-BE49-F238E27FC236}">
                <a16:creationId xmlns:a16="http://schemas.microsoft.com/office/drawing/2014/main" id="{326DCC0C-B23F-4EE8-9F56-C1072F9048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81486"/>
            <a:ext cx="5001126" cy="413762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3BD9473-D475-4047-ACC0-E0A5D40ABD8A}"/>
              </a:ext>
            </a:extLst>
          </p:cNvPr>
          <p:cNvSpPr txBox="1"/>
          <p:nvPr/>
        </p:nvSpPr>
        <p:spPr>
          <a:xfrm>
            <a:off x="6352676" y="2380636"/>
            <a:ext cx="5550567" cy="2585323"/>
          </a:xfrm>
          <a:prstGeom prst="rect">
            <a:avLst/>
          </a:prstGeom>
          <a:noFill/>
        </p:spPr>
        <p:txBody>
          <a:bodyPr wrap="square">
            <a:spAutoFit/>
          </a:bodyPr>
          <a:lstStyle/>
          <a:p>
            <a:endParaRPr lang="en-US" dirty="0">
              <a:solidFill>
                <a:srgbClr val="212121"/>
              </a:solidFill>
              <a:latin typeface="Artifakt"/>
            </a:endParaRPr>
          </a:p>
          <a:p>
            <a:r>
              <a:rPr lang="en-US" b="0" i="1" dirty="0">
                <a:solidFill>
                  <a:srgbClr val="212121"/>
                </a:solidFill>
                <a:effectLst/>
                <a:latin typeface="Artifakt"/>
              </a:rPr>
              <a:t>F.J. Anscombe in 1973: </a:t>
            </a:r>
            <a:r>
              <a:rPr lang="en-US" b="0" i="0" dirty="0">
                <a:solidFill>
                  <a:srgbClr val="212121"/>
                </a:solidFill>
                <a:effectLst/>
                <a:latin typeface="Artifakt"/>
              </a:rPr>
              <a:t>The effectiveness of Anscombe's Quartet is not due to simply having four different datasets which generate the same statistical properties, it is that four clearly different and visually distinct datasets are producing the same statistical properties.</a:t>
            </a:r>
          </a:p>
          <a:p>
            <a:endParaRPr lang="en-US" dirty="0">
              <a:solidFill>
                <a:srgbClr val="212121"/>
              </a:solidFill>
              <a:latin typeface="Artifakt"/>
            </a:endParaRPr>
          </a:p>
          <a:p>
            <a:r>
              <a:rPr lang="en-US" dirty="0">
                <a:solidFill>
                  <a:srgbClr val="212121"/>
                </a:solidFill>
                <a:latin typeface="Artifakt"/>
              </a:rPr>
              <a:t>He described it as countering the impression that “numerical calculations are exact, but graphs are rough”. </a:t>
            </a:r>
            <a:endParaRPr lang="en-US" dirty="0"/>
          </a:p>
        </p:txBody>
      </p:sp>
    </p:spTree>
    <p:extLst>
      <p:ext uri="{BB962C8B-B14F-4D97-AF65-F5344CB8AC3E}">
        <p14:creationId xmlns:p14="http://schemas.microsoft.com/office/powerpoint/2010/main" val="546314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E23AB-3D5F-4EEF-9980-D08CCC350503}"/>
              </a:ext>
            </a:extLst>
          </p:cNvPr>
          <p:cNvSpPr>
            <a:spLocks noGrp="1"/>
          </p:cNvSpPr>
          <p:nvPr>
            <p:ph type="title"/>
          </p:nvPr>
        </p:nvSpPr>
        <p:spPr/>
        <p:txBody>
          <a:bodyPr/>
          <a:lstStyle/>
          <a:p>
            <a:r>
              <a:rPr lang="en-US" dirty="0"/>
              <a:t>The </a:t>
            </a:r>
            <a:r>
              <a:rPr lang="en-US" dirty="0" err="1"/>
              <a:t>Datasaurus</a:t>
            </a:r>
            <a:r>
              <a:rPr lang="en-US" dirty="0"/>
              <a:t> Dozen </a:t>
            </a:r>
          </a:p>
        </p:txBody>
      </p:sp>
      <p:pic>
        <p:nvPicPr>
          <p:cNvPr id="1030" name="Picture 6">
            <a:extLst>
              <a:ext uri="{FF2B5EF4-FFF2-40B4-BE49-F238E27FC236}">
                <a16:creationId xmlns:a16="http://schemas.microsoft.com/office/drawing/2014/main" id="{A0171BF2-BFB6-411B-80F4-09B7F668FC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1379" y="2439694"/>
            <a:ext cx="2983189" cy="241559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FDC4434-1755-458E-AA29-BE6460E811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4569" y="1497194"/>
            <a:ext cx="5715000" cy="43338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3C5A562-093E-4975-8AAF-E8CAAF3FFEF4}"/>
              </a:ext>
            </a:extLst>
          </p:cNvPr>
          <p:cNvSpPr txBox="1"/>
          <p:nvPr/>
        </p:nvSpPr>
        <p:spPr>
          <a:xfrm>
            <a:off x="249877" y="5990500"/>
            <a:ext cx="6096000" cy="646331"/>
          </a:xfrm>
          <a:prstGeom prst="rect">
            <a:avLst/>
          </a:prstGeom>
          <a:noFill/>
        </p:spPr>
        <p:txBody>
          <a:bodyPr wrap="square">
            <a:spAutoFit/>
          </a:bodyPr>
          <a:lstStyle/>
          <a:p>
            <a:br>
              <a:rPr lang="en-US" dirty="0"/>
            </a:br>
            <a:r>
              <a:rPr lang="en-US" b="1" i="0" dirty="0">
                <a:solidFill>
                  <a:srgbClr val="212529"/>
                </a:solidFill>
                <a:effectLst/>
                <a:latin typeface="Montserrat" panose="020B0604020202020204" pitchFamily="2" charset="0"/>
              </a:rPr>
              <a:t>tinyurl.com/gg2022sssg  </a:t>
            </a:r>
            <a:endParaRPr lang="en-US" dirty="0"/>
          </a:p>
        </p:txBody>
      </p:sp>
      <p:sp>
        <p:nvSpPr>
          <p:cNvPr id="10" name="TextBox 9">
            <a:extLst>
              <a:ext uri="{FF2B5EF4-FFF2-40B4-BE49-F238E27FC236}">
                <a16:creationId xmlns:a16="http://schemas.microsoft.com/office/drawing/2014/main" id="{7D108809-4AED-414F-9C0F-F969949671FC}"/>
              </a:ext>
            </a:extLst>
          </p:cNvPr>
          <p:cNvSpPr txBox="1"/>
          <p:nvPr/>
        </p:nvSpPr>
        <p:spPr>
          <a:xfrm>
            <a:off x="6762029" y="5713501"/>
            <a:ext cx="6096000" cy="923330"/>
          </a:xfrm>
          <a:prstGeom prst="rect">
            <a:avLst/>
          </a:prstGeom>
          <a:noFill/>
        </p:spPr>
        <p:txBody>
          <a:bodyPr wrap="square">
            <a:spAutoFit/>
          </a:bodyPr>
          <a:lstStyle/>
          <a:p>
            <a:r>
              <a:rPr lang="en-US" b="0" i="0" u="none" strike="noStrike" dirty="0">
                <a:solidFill>
                  <a:srgbClr val="000000"/>
                </a:solidFill>
                <a:effectLst/>
                <a:latin typeface="Artifakt"/>
                <a:hlinkClick r:id="rId5"/>
              </a:rPr>
              <a:t>Alberto Cairo</a:t>
            </a:r>
            <a:r>
              <a:rPr lang="en-US" b="0" i="0" dirty="0">
                <a:solidFill>
                  <a:srgbClr val="212121"/>
                </a:solidFill>
                <a:effectLst/>
                <a:latin typeface="Artifakt"/>
              </a:rPr>
              <a:t> created the </a:t>
            </a:r>
            <a:r>
              <a:rPr lang="en-US" b="0" i="0" u="none" strike="noStrike" dirty="0" err="1">
                <a:solidFill>
                  <a:srgbClr val="000000"/>
                </a:solidFill>
                <a:effectLst/>
                <a:latin typeface="Artifakt"/>
                <a:hlinkClick r:id="rId6"/>
              </a:rPr>
              <a:t>Datasaurus</a:t>
            </a:r>
            <a:r>
              <a:rPr lang="en-US" b="0" i="0" dirty="0">
                <a:solidFill>
                  <a:srgbClr val="212121"/>
                </a:solidFill>
                <a:effectLst/>
                <a:latin typeface="Artifakt"/>
              </a:rPr>
              <a:t> dataset which urges people to "never trust summary statistics alone; always visualize your data“.</a:t>
            </a:r>
            <a:endParaRPr lang="en-US" dirty="0"/>
          </a:p>
        </p:txBody>
      </p:sp>
      <p:sp>
        <p:nvSpPr>
          <p:cNvPr id="7" name="TextBox 6">
            <a:extLst>
              <a:ext uri="{FF2B5EF4-FFF2-40B4-BE49-F238E27FC236}">
                <a16:creationId xmlns:a16="http://schemas.microsoft.com/office/drawing/2014/main" id="{CCA63C2C-707C-4536-9FF4-307B4470D4CB}"/>
              </a:ext>
            </a:extLst>
          </p:cNvPr>
          <p:cNvSpPr txBox="1"/>
          <p:nvPr/>
        </p:nvSpPr>
        <p:spPr>
          <a:xfrm>
            <a:off x="7614278" y="1095694"/>
            <a:ext cx="3577389" cy="646331"/>
          </a:xfrm>
          <a:prstGeom prst="rect">
            <a:avLst/>
          </a:prstGeom>
          <a:noFill/>
        </p:spPr>
        <p:txBody>
          <a:bodyPr wrap="square">
            <a:spAutoFit/>
          </a:bodyPr>
          <a:lstStyle/>
          <a:p>
            <a:r>
              <a:rPr lang="en-US" b="1" i="0" dirty="0">
                <a:solidFill>
                  <a:srgbClr val="000000"/>
                </a:solidFill>
                <a:effectLst/>
                <a:latin typeface="MeretPro"/>
              </a:rPr>
              <a:t>Summary stats are deceptive, make pretty pictures! </a:t>
            </a:r>
            <a:endParaRPr lang="en-US" b="1" dirty="0"/>
          </a:p>
        </p:txBody>
      </p:sp>
    </p:spTree>
    <p:extLst>
      <p:ext uri="{BB962C8B-B14F-4D97-AF65-F5344CB8AC3E}">
        <p14:creationId xmlns:p14="http://schemas.microsoft.com/office/powerpoint/2010/main" val="1460191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D04D63-D272-4CBA-BF2D-CAB6F5A9D24D}"/>
              </a:ext>
            </a:extLst>
          </p:cNvPr>
          <p:cNvSpPr>
            <a:spLocks noGrp="1"/>
          </p:cNvSpPr>
          <p:nvPr>
            <p:ph type="title"/>
          </p:nvPr>
        </p:nvSpPr>
        <p:spPr/>
        <p:txBody>
          <a:bodyPr/>
          <a:lstStyle/>
          <a:p>
            <a:r>
              <a:rPr lang="en-US" dirty="0"/>
              <a:t>The Grammar of Graphics</a:t>
            </a:r>
          </a:p>
        </p:txBody>
      </p:sp>
      <p:sp>
        <p:nvSpPr>
          <p:cNvPr id="8" name="TextBox 7">
            <a:extLst>
              <a:ext uri="{FF2B5EF4-FFF2-40B4-BE49-F238E27FC236}">
                <a16:creationId xmlns:a16="http://schemas.microsoft.com/office/drawing/2014/main" id="{2F580CAE-2B49-414C-B310-22660AB3EF1E}"/>
              </a:ext>
            </a:extLst>
          </p:cNvPr>
          <p:cNvSpPr txBox="1"/>
          <p:nvPr/>
        </p:nvSpPr>
        <p:spPr>
          <a:xfrm>
            <a:off x="0" y="6225367"/>
            <a:ext cx="6096000" cy="646331"/>
          </a:xfrm>
          <a:prstGeom prst="rect">
            <a:avLst/>
          </a:prstGeom>
          <a:noFill/>
        </p:spPr>
        <p:txBody>
          <a:bodyPr wrap="square">
            <a:spAutoFit/>
          </a:bodyPr>
          <a:lstStyle/>
          <a:p>
            <a:br>
              <a:rPr lang="en-US" dirty="0"/>
            </a:br>
            <a:r>
              <a:rPr lang="en-US" b="1" i="0" dirty="0">
                <a:solidFill>
                  <a:srgbClr val="212529"/>
                </a:solidFill>
                <a:effectLst/>
                <a:latin typeface="Montserrat" panose="00000500000000000000" pitchFamily="2" charset="0"/>
              </a:rPr>
              <a:t>tinyurl.com/gg2022gog</a:t>
            </a:r>
            <a:endParaRPr lang="en-US" dirty="0"/>
          </a:p>
        </p:txBody>
      </p:sp>
      <p:pic>
        <p:nvPicPr>
          <p:cNvPr id="7" name="Picture 6">
            <a:extLst>
              <a:ext uri="{FF2B5EF4-FFF2-40B4-BE49-F238E27FC236}">
                <a16:creationId xmlns:a16="http://schemas.microsoft.com/office/drawing/2014/main" id="{FC3BCA29-2330-4CD8-B0F4-098D2489FA14}"/>
              </a:ext>
            </a:extLst>
          </p:cNvPr>
          <p:cNvPicPr>
            <a:picLocks noChangeAspect="1"/>
          </p:cNvPicPr>
          <p:nvPr/>
        </p:nvPicPr>
        <p:blipFill>
          <a:blip r:embed="rId3"/>
          <a:stretch>
            <a:fillRect/>
          </a:stretch>
        </p:blipFill>
        <p:spPr>
          <a:xfrm>
            <a:off x="9150797" y="266097"/>
            <a:ext cx="2752725" cy="2466975"/>
          </a:xfrm>
          <a:prstGeom prst="rect">
            <a:avLst/>
          </a:prstGeom>
        </p:spPr>
      </p:pic>
      <p:pic>
        <p:nvPicPr>
          <p:cNvPr id="10" name="Picture 9">
            <a:extLst>
              <a:ext uri="{FF2B5EF4-FFF2-40B4-BE49-F238E27FC236}">
                <a16:creationId xmlns:a16="http://schemas.microsoft.com/office/drawing/2014/main" id="{C8801905-A208-46C6-940C-54984CAC00AF}"/>
              </a:ext>
            </a:extLst>
          </p:cNvPr>
          <p:cNvPicPr>
            <a:picLocks noChangeAspect="1"/>
          </p:cNvPicPr>
          <p:nvPr/>
        </p:nvPicPr>
        <p:blipFill>
          <a:blip r:embed="rId4"/>
          <a:stretch>
            <a:fillRect/>
          </a:stretch>
        </p:blipFill>
        <p:spPr>
          <a:xfrm>
            <a:off x="5534304" y="3038258"/>
            <a:ext cx="6238596" cy="276588"/>
          </a:xfrm>
          <a:prstGeom prst="rect">
            <a:avLst/>
          </a:prstGeom>
        </p:spPr>
      </p:pic>
      <p:sp>
        <p:nvSpPr>
          <p:cNvPr id="2" name="TextBox 1">
            <a:extLst>
              <a:ext uri="{FF2B5EF4-FFF2-40B4-BE49-F238E27FC236}">
                <a16:creationId xmlns:a16="http://schemas.microsoft.com/office/drawing/2014/main" id="{5250EA43-E9F9-4056-A34C-E9B45C5059DB}"/>
              </a:ext>
            </a:extLst>
          </p:cNvPr>
          <p:cNvSpPr txBox="1"/>
          <p:nvPr/>
        </p:nvSpPr>
        <p:spPr>
          <a:xfrm>
            <a:off x="419100" y="2359640"/>
            <a:ext cx="8441873" cy="830997"/>
          </a:xfrm>
          <a:prstGeom prst="rect">
            <a:avLst/>
          </a:prstGeom>
          <a:noFill/>
        </p:spPr>
        <p:txBody>
          <a:bodyPr wrap="square" rtlCol="0">
            <a:spAutoFit/>
          </a:bodyPr>
          <a:lstStyle/>
          <a:p>
            <a:r>
              <a:rPr lang="en-US" sz="2400" dirty="0"/>
              <a:t>Grammar is defined as a set of structural rules which helps define and establish the components of a language</a:t>
            </a:r>
          </a:p>
        </p:txBody>
      </p:sp>
      <p:sp>
        <p:nvSpPr>
          <p:cNvPr id="9" name="TextBox 8">
            <a:extLst>
              <a:ext uri="{FF2B5EF4-FFF2-40B4-BE49-F238E27FC236}">
                <a16:creationId xmlns:a16="http://schemas.microsoft.com/office/drawing/2014/main" id="{94E4FF67-7780-4A44-9C70-505CBDC632BA}"/>
              </a:ext>
            </a:extLst>
          </p:cNvPr>
          <p:cNvSpPr txBox="1"/>
          <p:nvPr/>
        </p:nvSpPr>
        <p:spPr>
          <a:xfrm>
            <a:off x="419100" y="5222556"/>
            <a:ext cx="7740835" cy="1200329"/>
          </a:xfrm>
          <a:prstGeom prst="rect">
            <a:avLst/>
          </a:prstGeom>
          <a:noFill/>
        </p:spPr>
        <p:txBody>
          <a:bodyPr wrap="square" rtlCol="0">
            <a:spAutoFit/>
          </a:bodyPr>
          <a:lstStyle/>
          <a:p>
            <a:r>
              <a:rPr lang="en-US" sz="2400" dirty="0"/>
              <a:t>The whole system and structure of a language usually consists of syntax and semantics</a:t>
            </a:r>
          </a:p>
          <a:p>
            <a:endParaRPr lang="en-US" sz="2400" dirty="0"/>
          </a:p>
        </p:txBody>
      </p:sp>
      <p:sp>
        <p:nvSpPr>
          <p:cNvPr id="11" name="TextBox 10">
            <a:extLst>
              <a:ext uri="{FF2B5EF4-FFF2-40B4-BE49-F238E27FC236}">
                <a16:creationId xmlns:a16="http://schemas.microsoft.com/office/drawing/2014/main" id="{CC9A2FAD-7468-45D4-A218-23C2837B1DF1}"/>
              </a:ext>
            </a:extLst>
          </p:cNvPr>
          <p:cNvSpPr txBox="1"/>
          <p:nvPr/>
        </p:nvSpPr>
        <p:spPr>
          <a:xfrm>
            <a:off x="419100" y="3329056"/>
            <a:ext cx="8895473" cy="830997"/>
          </a:xfrm>
          <a:prstGeom prst="rect">
            <a:avLst/>
          </a:prstGeom>
          <a:noFill/>
        </p:spPr>
        <p:txBody>
          <a:bodyPr wrap="square">
            <a:spAutoFit/>
          </a:bodyPr>
          <a:lstStyle/>
          <a:p>
            <a:r>
              <a:rPr lang="en-US" sz="2400" dirty="0"/>
              <a:t>A grammar of graphics is a framework that enables us to concisely describe the components of any graphics</a:t>
            </a:r>
          </a:p>
        </p:txBody>
      </p:sp>
      <p:sp>
        <p:nvSpPr>
          <p:cNvPr id="12" name="TextBox 11">
            <a:extLst>
              <a:ext uri="{FF2B5EF4-FFF2-40B4-BE49-F238E27FC236}">
                <a16:creationId xmlns:a16="http://schemas.microsoft.com/office/drawing/2014/main" id="{DD2B2CC7-65C9-45A3-96F7-E51BDFAEB41B}"/>
              </a:ext>
            </a:extLst>
          </p:cNvPr>
          <p:cNvSpPr txBox="1"/>
          <p:nvPr/>
        </p:nvSpPr>
        <p:spPr>
          <a:xfrm>
            <a:off x="422363" y="3925217"/>
            <a:ext cx="8895473" cy="1200329"/>
          </a:xfrm>
          <a:prstGeom prst="rect">
            <a:avLst/>
          </a:prstGeom>
          <a:noFill/>
        </p:spPr>
        <p:txBody>
          <a:bodyPr wrap="square">
            <a:spAutoFit/>
          </a:bodyPr>
          <a:lstStyle/>
          <a:p>
            <a:endParaRPr lang="en-US" sz="2400" dirty="0"/>
          </a:p>
          <a:p>
            <a:r>
              <a:rPr lang="en-US" sz="2400" dirty="0"/>
              <a:t>A GOG follows a </a:t>
            </a:r>
            <a:r>
              <a:rPr lang="en-US" sz="2400" b="1" dirty="0"/>
              <a:t>layered</a:t>
            </a:r>
            <a:r>
              <a:rPr lang="en-US" sz="2400" dirty="0"/>
              <a:t> approach by using defined components to build a visualization</a:t>
            </a:r>
          </a:p>
        </p:txBody>
      </p:sp>
    </p:spTree>
    <p:extLst>
      <p:ext uri="{BB962C8B-B14F-4D97-AF65-F5344CB8AC3E}">
        <p14:creationId xmlns:p14="http://schemas.microsoft.com/office/powerpoint/2010/main" val="1114289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2FEA1-6A65-47BD-B566-4E489B49B8FA}"/>
              </a:ext>
            </a:extLst>
          </p:cNvPr>
          <p:cNvSpPr>
            <a:spLocks noGrp="1"/>
          </p:cNvSpPr>
          <p:nvPr>
            <p:ph type="title"/>
          </p:nvPr>
        </p:nvSpPr>
        <p:spPr/>
        <p:txBody>
          <a:bodyPr/>
          <a:lstStyle/>
          <a:p>
            <a:r>
              <a:rPr lang="en-US" i="1" dirty="0"/>
              <a:t>Layered </a:t>
            </a:r>
            <a:r>
              <a:rPr lang="en-US" dirty="0"/>
              <a:t>grammar of graphics</a:t>
            </a:r>
            <a:endParaRPr lang="en-US" i="1" dirty="0"/>
          </a:p>
        </p:txBody>
      </p:sp>
      <p:sp>
        <p:nvSpPr>
          <p:cNvPr id="3" name="Content Placeholder 2">
            <a:extLst>
              <a:ext uri="{FF2B5EF4-FFF2-40B4-BE49-F238E27FC236}">
                <a16:creationId xmlns:a16="http://schemas.microsoft.com/office/drawing/2014/main" id="{83943A29-2003-4E17-BCE1-D663D6E552EA}"/>
              </a:ext>
            </a:extLst>
          </p:cNvPr>
          <p:cNvSpPr>
            <a:spLocks noGrp="1"/>
          </p:cNvSpPr>
          <p:nvPr>
            <p:ph idx="1"/>
          </p:nvPr>
        </p:nvSpPr>
        <p:spPr/>
        <p:txBody>
          <a:bodyPr/>
          <a:lstStyle/>
          <a:p>
            <a:r>
              <a:rPr lang="en-US" dirty="0"/>
              <a:t>Created by Hadley Wickham</a:t>
            </a:r>
          </a:p>
        </p:txBody>
      </p:sp>
      <p:sp>
        <p:nvSpPr>
          <p:cNvPr id="5" name="TextBox 4">
            <a:extLst>
              <a:ext uri="{FF2B5EF4-FFF2-40B4-BE49-F238E27FC236}">
                <a16:creationId xmlns:a16="http://schemas.microsoft.com/office/drawing/2014/main" id="{F6EFCA94-1C7A-4732-98A7-4BDD3789A48C}"/>
              </a:ext>
            </a:extLst>
          </p:cNvPr>
          <p:cNvSpPr txBox="1"/>
          <p:nvPr/>
        </p:nvSpPr>
        <p:spPr>
          <a:xfrm>
            <a:off x="0" y="6488668"/>
            <a:ext cx="6096000" cy="369332"/>
          </a:xfrm>
          <a:prstGeom prst="rect">
            <a:avLst/>
          </a:prstGeom>
          <a:noFill/>
        </p:spPr>
        <p:txBody>
          <a:bodyPr wrap="square">
            <a:spAutoFit/>
          </a:bodyPr>
          <a:lstStyle/>
          <a:p>
            <a:r>
              <a:rPr lang="en-US" b="1" dirty="0"/>
              <a:t>https://tinyurl.com/gg2022layered1</a:t>
            </a:r>
          </a:p>
        </p:txBody>
      </p:sp>
      <p:pic>
        <p:nvPicPr>
          <p:cNvPr id="6" name="Content Placeholder 4">
            <a:extLst>
              <a:ext uri="{FF2B5EF4-FFF2-40B4-BE49-F238E27FC236}">
                <a16:creationId xmlns:a16="http://schemas.microsoft.com/office/drawing/2014/main" id="{526B57C6-B0F6-4FB3-8DF4-718EFCE222EB}"/>
              </a:ext>
            </a:extLst>
          </p:cNvPr>
          <p:cNvPicPr>
            <a:picLocks noChangeAspect="1"/>
          </p:cNvPicPr>
          <p:nvPr/>
        </p:nvPicPr>
        <p:blipFill>
          <a:blip r:embed="rId4"/>
          <a:stretch>
            <a:fillRect/>
          </a:stretch>
        </p:blipFill>
        <p:spPr>
          <a:xfrm>
            <a:off x="4512058" y="2309133"/>
            <a:ext cx="7679942" cy="3561090"/>
          </a:xfrm>
          <a:prstGeom prst="rect">
            <a:avLst/>
          </a:prstGeom>
        </p:spPr>
      </p:pic>
      <p:graphicFrame>
        <p:nvGraphicFramePr>
          <p:cNvPr id="8" name="Object 7">
            <a:extLst>
              <a:ext uri="{FF2B5EF4-FFF2-40B4-BE49-F238E27FC236}">
                <a16:creationId xmlns:a16="http://schemas.microsoft.com/office/drawing/2014/main" id="{3F2682E4-9420-4717-B55E-D78B6A5E5DCF}"/>
              </a:ext>
            </a:extLst>
          </p:cNvPr>
          <p:cNvGraphicFramePr>
            <a:graphicFrameLocks noChangeAspect="1"/>
          </p:cNvGraphicFramePr>
          <p:nvPr>
            <p:extLst>
              <p:ext uri="{D42A27DB-BD31-4B8C-83A1-F6EECF244321}">
                <p14:modId xmlns:p14="http://schemas.microsoft.com/office/powerpoint/2010/main" val="1974676631"/>
              </p:ext>
            </p:extLst>
          </p:nvPr>
        </p:nvGraphicFramePr>
        <p:xfrm>
          <a:off x="1106906" y="2969460"/>
          <a:ext cx="2772276" cy="2526348"/>
        </p:xfrm>
        <a:graphic>
          <a:graphicData uri="http://schemas.openxmlformats.org/presentationml/2006/ole">
            <mc:AlternateContent xmlns:mc="http://schemas.openxmlformats.org/markup-compatibility/2006">
              <mc:Choice xmlns:v="urn:schemas-microsoft-com:vml" Requires="v">
                <p:oleObj spid="_x0000_s2063" name="Bitmap Image" r:id="rId5" imgW="1181160" imgH="1076400" progId="Paint.Picture">
                  <p:embed/>
                </p:oleObj>
              </mc:Choice>
              <mc:Fallback>
                <p:oleObj name="Bitmap Image" r:id="rId5" imgW="1181160" imgH="1076400" progId="Paint.Picture">
                  <p:embed/>
                  <p:pic>
                    <p:nvPicPr>
                      <p:cNvPr id="0" name=""/>
                      <p:cNvPicPr/>
                      <p:nvPr/>
                    </p:nvPicPr>
                    <p:blipFill>
                      <a:blip r:embed="rId6"/>
                      <a:stretch>
                        <a:fillRect/>
                      </a:stretch>
                    </p:blipFill>
                    <p:spPr>
                      <a:xfrm>
                        <a:off x="1106906" y="2969460"/>
                        <a:ext cx="2772276" cy="2526348"/>
                      </a:xfrm>
                      <a:prstGeom prst="rect">
                        <a:avLst/>
                      </a:prstGeom>
                    </p:spPr>
                  </p:pic>
                </p:oleObj>
              </mc:Fallback>
            </mc:AlternateContent>
          </a:graphicData>
        </a:graphic>
      </p:graphicFrame>
      <p:pic>
        <p:nvPicPr>
          <p:cNvPr id="10" name="Picture 9">
            <a:extLst>
              <a:ext uri="{FF2B5EF4-FFF2-40B4-BE49-F238E27FC236}">
                <a16:creationId xmlns:a16="http://schemas.microsoft.com/office/drawing/2014/main" id="{B98E223B-C17F-4888-893F-639B5DA64312}"/>
              </a:ext>
            </a:extLst>
          </p:cNvPr>
          <p:cNvPicPr>
            <a:picLocks noChangeAspect="1"/>
          </p:cNvPicPr>
          <p:nvPr/>
        </p:nvPicPr>
        <p:blipFill>
          <a:blip r:embed="rId7"/>
          <a:stretch>
            <a:fillRect/>
          </a:stretch>
        </p:blipFill>
        <p:spPr>
          <a:xfrm>
            <a:off x="226237" y="2775401"/>
            <a:ext cx="4533614" cy="2914466"/>
          </a:xfrm>
          <a:prstGeom prst="rect">
            <a:avLst/>
          </a:prstGeom>
        </p:spPr>
      </p:pic>
    </p:spTree>
    <p:extLst>
      <p:ext uri="{BB962C8B-B14F-4D97-AF65-F5344CB8AC3E}">
        <p14:creationId xmlns:p14="http://schemas.microsoft.com/office/powerpoint/2010/main" val="406807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E6D0A-8AAE-4292-8C1F-518334BB78F0}"/>
              </a:ext>
            </a:extLst>
          </p:cNvPr>
          <p:cNvSpPr>
            <a:spLocks noGrp="1"/>
          </p:cNvSpPr>
          <p:nvPr>
            <p:ph type="title"/>
          </p:nvPr>
        </p:nvSpPr>
        <p:spPr/>
        <p:txBody>
          <a:bodyPr/>
          <a:lstStyle/>
          <a:p>
            <a:r>
              <a:rPr lang="en-US" dirty="0"/>
              <a:t>Components of the layered grammar</a:t>
            </a:r>
          </a:p>
        </p:txBody>
      </p:sp>
      <p:sp>
        <p:nvSpPr>
          <p:cNvPr id="3" name="Content Placeholder 2">
            <a:extLst>
              <a:ext uri="{FF2B5EF4-FFF2-40B4-BE49-F238E27FC236}">
                <a16:creationId xmlns:a16="http://schemas.microsoft.com/office/drawing/2014/main" id="{90E1577B-F654-43DC-BD24-032B9FDAFC2D}"/>
              </a:ext>
            </a:extLst>
          </p:cNvPr>
          <p:cNvSpPr>
            <a:spLocks noGrp="1"/>
          </p:cNvSpPr>
          <p:nvPr>
            <p:ph idx="1"/>
          </p:nvPr>
        </p:nvSpPr>
        <p:spPr/>
        <p:txBody>
          <a:bodyPr>
            <a:normAutofit fontScale="92500" lnSpcReduction="20000"/>
          </a:bodyPr>
          <a:lstStyle/>
          <a:p>
            <a:pPr algn="l">
              <a:buFont typeface="Arial" panose="020B0604020202020204" pitchFamily="34" charset="0"/>
              <a:buChar char="•"/>
            </a:pPr>
            <a:r>
              <a:rPr lang="en-US" b="0" i="0" dirty="0">
                <a:effectLst/>
                <a:latin typeface="roboto" panose="02000000000000000000" pitchFamily="2" charset="0"/>
              </a:rPr>
              <a:t>Layer</a:t>
            </a:r>
          </a:p>
          <a:p>
            <a:pPr marL="742950" lvl="1" indent="-285750" algn="l">
              <a:buFont typeface="Arial" panose="020B0604020202020204" pitchFamily="34" charset="0"/>
              <a:buChar char="•"/>
            </a:pPr>
            <a:r>
              <a:rPr lang="en-US" b="0" i="0" dirty="0">
                <a:effectLst/>
                <a:latin typeface="roboto" panose="02000000000000000000" pitchFamily="2" charset="0"/>
              </a:rPr>
              <a:t>Data</a:t>
            </a:r>
          </a:p>
          <a:p>
            <a:pPr marL="742950" lvl="1" indent="-285750" algn="l">
              <a:buFont typeface="Arial" panose="020B0604020202020204" pitchFamily="34" charset="0"/>
              <a:buChar char="•"/>
            </a:pPr>
            <a:r>
              <a:rPr lang="en-US" b="0" i="0" dirty="0">
                <a:effectLst/>
                <a:latin typeface="roboto" panose="02000000000000000000" pitchFamily="2" charset="0"/>
              </a:rPr>
              <a:t>Mapping</a:t>
            </a:r>
          </a:p>
          <a:p>
            <a:pPr marL="742950" lvl="1" indent="-285750" algn="l">
              <a:buFont typeface="Arial" panose="020B0604020202020204" pitchFamily="34" charset="0"/>
              <a:buChar char="•"/>
            </a:pPr>
            <a:r>
              <a:rPr lang="en-US" b="0" i="0" dirty="0">
                <a:effectLst/>
                <a:latin typeface="roboto" panose="02000000000000000000" pitchFamily="2" charset="0"/>
              </a:rPr>
              <a:t>Statistical transformation (stat)</a:t>
            </a:r>
          </a:p>
          <a:p>
            <a:pPr marL="742950" lvl="1" indent="-285750" algn="l">
              <a:buFont typeface="Arial" panose="020B0604020202020204" pitchFamily="34" charset="0"/>
              <a:buChar char="•"/>
            </a:pPr>
            <a:r>
              <a:rPr lang="en-US" b="0" i="0" dirty="0">
                <a:effectLst/>
                <a:latin typeface="roboto" panose="02000000000000000000" pitchFamily="2" charset="0"/>
              </a:rPr>
              <a:t>Geometric object (</a:t>
            </a:r>
            <a:r>
              <a:rPr lang="en-US" b="0" i="0" dirty="0" err="1">
                <a:effectLst/>
                <a:latin typeface="roboto" panose="02000000000000000000" pitchFamily="2" charset="0"/>
              </a:rPr>
              <a:t>geom</a:t>
            </a:r>
            <a:r>
              <a:rPr lang="en-US" b="0" i="0" dirty="0">
                <a:effectLst/>
                <a:latin typeface="roboto" panose="02000000000000000000" pitchFamily="2" charset="0"/>
              </a:rPr>
              <a:t>)</a:t>
            </a:r>
          </a:p>
          <a:p>
            <a:pPr marL="742950" lvl="1" indent="-285750" algn="l">
              <a:buFont typeface="Arial" panose="020B0604020202020204" pitchFamily="34" charset="0"/>
              <a:buChar char="•"/>
            </a:pPr>
            <a:r>
              <a:rPr lang="en-US" b="0" i="0" dirty="0">
                <a:effectLst/>
                <a:latin typeface="roboto" panose="02000000000000000000" pitchFamily="2" charset="0"/>
              </a:rPr>
              <a:t>Position adjustment (position)</a:t>
            </a:r>
          </a:p>
          <a:p>
            <a:pPr algn="l">
              <a:buFont typeface="Arial" panose="020B0604020202020204" pitchFamily="34" charset="0"/>
              <a:buChar char="•"/>
            </a:pPr>
            <a:r>
              <a:rPr lang="en-US" b="0" i="0" dirty="0">
                <a:effectLst/>
                <a:latin typeface="roboto" panose="02000000000000000000" pitchFamily="2" charset="0"/>
              </a:rPr>
              <a:t>Scale</a:t>
            </a:r>
          </a:p>
          <a:p>
            <a:pPr algn="l">
              <a:buFont typeface="Arial" panose="020B0604020202020204" pitchFamily="34" charset="0"/>
              <a:buChar char="•"/>
            </a:pPr>
            <a:r>
              <a:rPr lang="en-US" b="0" i="0" dirty="0">
                <a:effectLst/>
                <a:latin typeface="roboto" panose="02000000000000000000" pitchFamily="2" charset="0"/>
              </a:rPr>
              <a:t>Coordinate system (</a:t>
            </a:r>
            <a:r>
              <a:rPr lang="en-US" b="0" i="0" dirty="0" err="1">
                <a:effectLst/>
                <a:latin typeface="roboto" panose="02000000000000000000" pitchFamily="2" charset="0"/>
              </a:rPr>
              <a:t>coord</a:t>
            </a:r>
            <a:r>
              <a:rPr lang="en-US" b="0" i="0" dirty="0">
                <a:effectLst/>
                <a:latin typeface="roboto" panose="02000000000000000000" pitchFamily="2" charset="0"/>
              </a:rPr>
              <a:t>)</a:t>
            </a:r>
          </a:p>
          <a:p>
            <a:pPr algn="l">
              <a:buFont typeface="Arial" panose="020B0604020202020204" pitchFamily="34" charset="0"/>
              <a:buChar char="•"/>
            </a:pPr>
            <a:r>
              <a:rPr lang="en-US" b="0" i="0" dirty="0">
                <a:effectLst/>
                <a:latin typeface="roboto" panose="02000000000000000000" pitchFamily="2" charset="0"/>
              </a:rPr>
              <a:t>Faceting (facet)</a:t>
            </a:r>
          </a:p>
          <a:p>
            <a:pPr algn="l">
              <a:buFont typeface="Arial" panose="020B0604020202020204" pitchFamily="34" charset="0"/>
              <a:buChar char="•"/>
            </a:pPr>
            <a:r>
              <a:rPr lang="en-US" b="0" i="0" dirty="0">
                <a:effectLst/>
                <a:latin typeface="roboto" panose="02000000000000000000" pitchFamily="2" charset="0"/>
              </a:rPr>
              <a:t>Defaults</a:t>
            </a:r>
          </a:p>
          <a:p>
            <a:pPr marL="742950" lvl="1" indent="-285750" algn="l">
              <a:buFont typeface="Arial" panose="020B0604020202020204" pitchFamily="34" charset="0"/>
              <a:buChar char="•"/>
            </a:pPr>
            <a:r>
              <a:rPr lang="en-US" b="0" i="0" dirty="0">
                <a:effectLst/>
                <a:latin typeface="roboto" panose="02000000000000000000" pitchFamily="2" charset="0"/>
              </a:rPr>
              <a:t>Data</a:t>
            </a:r>
          </a:p>
          <a:p>
            <a:pPr marL="742950" lvl="1" indent="-285750" algn="l">
              <a:buFont typeface="Arial" panose="020B0604020202020204" pitchFamily="34" charset="0"/>
              <a:buChar char="•"/>
            </a:pPr>
            <a:r>
              <a:rPr lang="en-US" b="0" i="0" dirty="0">
                <a:effectLst/>
                <a:latin typeface="roboto" panose="02000000000000000000" pitchFamily="2" charset="0"/>
              </a:rPr>
              <a:t>Mapping</a:t>
            </a:r>
          </a:p>
        </p:txBody>
      </p:sp>
      <p:sp>
        <p:nvSpPr>
          <p:cNvPr id="6" name="TextBox 5">
            <a:extLst>
              <a:ext uri="{FF2B5EF4-FFF2-40B4-BE49-F238E27FC236}">
                <a16:creationId xmlns:a16="http://schemas.microsoft.com/office/drawing/2014/main" id="{B55FA32C-6F86-4E81-A55E-944656830D50}"/>
              </a:ext>
            </a:extLst>
          </p:cNvPr>
          <p:cNvSpPr txBox="1"/>
          <p:nvPr/>
        </p:nvSpPr>
        <p:spPr>
          <a:xfrm>
            <a:off x="0" y="6488668"/>
            <a:ext cx="6092686" cy="369332"/>
          </a:xfrm>
          <a:prstGeom prst="rect">
            <a:avLst/>
          </a:prstGeom>
          <a:noFill/>
        </p:spPr>
        <p:txBody>
          <a:bodyPr wrap="square">
            <a:spAutoFit/>
          </a:bodyPr>
          <a:lstStyle/>
          <a:p>
            <a:r>
              <a:rPr lang="en-US" b="1" dirty="0"/>
              <a:t>https://tinyurl.com/gg2022uchic</a:t>
            </a:r>
          </a:p>
        </p:txBody>
      </p:sp>
      <p:graphicFrame>
        <p:nvGraphicFramePr>
          <p:cNvPr id="5" name="Object 4">
            <a:extLst>
              <a:ext uri="{FF2B5EF4-FFF2-40B4-BE49-F238E27FC236}">
                <a16:creationId xmlns:a16="http://schemas.microsoft.com/office/drawing/2014/main" id="{90738FD7-C5B3-4858-850C-57D91A9AF2A3}"/>
              </a:ext>
            </a:extLst>
          </p:cNvPr>
          <p:cNvGraphicFramePr>
            <a:graphicFrameLocks noChangeAspect="1"/>
          </p:cNvGraphicFramePr>
          <p:nvPr>
            <p:extLst>
              <p:ext uri="{D42A27DB-BD31-4B8C-83A1-F6EECF244321}">
                <p14:modId xmlns:p14="http://schemas.microsoft.com/office/powerpoint/2010/main" val="3867115163"/>
              </p:ext>
            </p:extLst>
          </p:nvPr>
        </p:nvGraphicFramePr>
        <p:xfrm>
          <a:off x="6468316" y="2146300"/>
          <a:ext cx="4714875" cy="3476625"/>
        </p:xfrm>
        <a:graphic>
          <a:graphicData uri="http://schemas.openxmlformats.org/presentationml/2006/ole">
            <mc:AlternateContent xmlns:mc="http://schemas.openxmlformats.org/markup-compatibility/2006">
              <mc:Choice xmlns:v="urn:schemas-microsoft-com:vml" Requires="v">
                <p:oleObj spid="_x0000_s4136" name="Bitmap Image" r:id="rId4" imgW="4714920" imgH="3476520" progId="Paint.Picture">
                  <p:embed/>
                </p:oleObj>
              </mc:Choice>
              <mc:Fallback>
                <p:oleObj name="Bitmap Image" r:id="rId4" imgW="4714920" imgH="3476520" progId="Paint.Picture">
                  <p:embed/>
                  <p:pic>
                    <p:nvPicPr>
                      <p:cNvPr id="0" name=""/>
                      <p:cNvPicPr/>
                      <p:nvPr/>
                    </p:nvPicPr>
                    <p:blipFill>
                      <a:blip r:embed="rId5"/>
                      <a:stretch>
                        <a:fillRect/>
                      </a:stretch>
                    </p:blipFill>
                    <p:spPr>
                      <a:xfrm>
                        <a:off x="6468316" y="2146300"/>
                        <a:ext cx="4714875" cy="3476625"/>
                      </a:xfrm>
                      <a:prstGeom prst="rect">
                        <a:avLst/>
                      </a:prstGeom>
                    </p:spPr>
                  </p:pic>
                </p:oleObj>
              </mc:Fallback>
            </mc:AlternateContent>
          </a:graphicData>
        </a:graphic>
      </p:graphicFrame>
      <p:pic>
        <p:nvPicPr>
          <p:cNvPr id="4105" name="Picture 9" descr="seaborn.barplot — seaborn 0.11.2 documentation">
            <a:extLst>
              <a:ext uri="{FF2B5EF4-FFF2-40B4-BE49-F238E27FC236}">
                <a16:creationId xmlns:a16="http://schemas.microsoft.com/office/drawing/2014/main" id="{53E6A8B4-A539-4D4A-ABA6-DAD40BF5C6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2165" y="2200275"/>
            <a:ext cx="4895850" cy="37433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Object 9">
            <a:extLst>
              <a:ext uri="{FF2B5EF4-FFF2-40B4-BE49-F238E27FC236}">
                <a16:creationId xmlns:a16="http://schemas.microsoft.com/office/drawing/2014/main" id="{3454ED98-FEBA-4102-9683-69C271D67388}"/>
              </a:ext>
            </a:extLst>
          </p:cNvPr>
          <p:cNvGraphicFramePr>
            <a:graphicFrameLocks noChangeAspect="1"/>
          </p:cNvGraphicFramePr>
          <p:nvPr>
            <p:extLst>
              <p:ext uri="{D42A27DB-BD31-4B8C-83A1-F6EECF244321}">
                <p14:modId xmlns:p14="http://schemas.microsoft.com/office/powerpoint/2010/main" val="2889622024"/>
              </p:ext>
            </p:extLst>
          </p:nvPr>
        </p:nvGraphicFramePr>
        <p:xfrm>
          <a:off x="6332165" y="2537221"/>
          <a:ext cx="5252771" cy="2694781"/>
        </p:xfrm>
        <a:graphic>
          <a:graphicData uri="http://schemas.openxmlformats.org/presentationml/2006/ole">
            <mc:AlternateContent xmlns:mc="http://schemas.openxmlformats.org/markup-compatibility/2006">
              <mc:Choice xmlns:v="urn:schemas-microsoft-com:vml" Requires="v">
                <p:oleObj spid="_x0000_s4137" name="Bitmap Image" r:id="rId7" imgW="3657600" imgH="1876320" progId="Paint.Picture">
                  <p:embed/>
                </p:oleObj>
              </mc:Choice>
              <mc:Fallback>
                <p:oleObj name="Bitmap Image" r:id="rId7" imgW="3657600" imgH="1876320" progId="Paint.Picture">
                  <p:embed/>
                  <p:pic>
                    <p:nvPicPr>
                      <p:cNvPr id="0" name=""/>
                      <p:cNvPicPr/>
                      <p:nvPr/>
                    </p:nvPicPr>
                    <p:blipFill>
                      <a:blip r:embed="rId8"/>
                      <a:stretch>
                        <a:fillRect/>
                      </a:stretch>
                    </p:blipFill>
                    <p:spPr>
                      <a:xfrm>
                        <a:off x="6332165" y="2537221"/>
                        <a:ext cx="5252771" cy="2694781"/>
                      </a:xfrm>
                      <a:prstGeom prst="rect">
                        <a:avLst/>
                      </a:prstGeom>
                    </p:spPr>
                  </p:pic>
                </p:oleObj>
              </mc:Fallback>
            </mc:AlternateContent>
          </a:graphicData>
        </a:graphic>
      </p:graphicFrame>
      <p:pic>
        <p:nvPicPr>
          <p:cNvPr id="4113" name="Picture 17">
            <a:extLst>
              <a:ext uri="{FF2B5EF4-FFF2-40B4-BE49-F238E27FC236}">
                <a16:creationId xmlns:a16="http://schemas.microsoft.com/office/drawing/2014/main" id="{4C541BCB-DEE9-4978-9B1F-926369520DB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32165" y="3297402"/>
            <a:ext cx="2586318" cy="1847370"/>
          </a:xfrm>
          <a:prstGeom prst="rect">
            <a:avLst/>
          </a:prstGeom>
          <a:noFill/>
          <a:extLst>
            <a:ext uri="{909E8E84-426E-40DD-AFC4-6F175D3DCCD1}">
              <a14:hiddenFill xmlns:a14="http://schemas.microsoft.com/office/drawing/2010/main">
                <a:solidFill>
                  <a:srgbClr val="FFFFFF"/>
                </a:solidFill>
              </a14:hiddenFill>
            </a:ext>
          </a:extLst>
        </p:spPr>
      </p:pic>
      <p:pic>
        <p:nvPicPr>
          <p:cNvPr id="4115" name="Picture 19">
            <a:extLst>
              <a:ext uri="{FF2B5EF4-FFF2-40B4-BE49-F238E27FC236}">
                <a16:creationId xmlns:a16="http://schemas.microsoft.com/office/drawing/2014/main" id="{5B1BF6EB-D4A0-431D-A49A-3610A955EC6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12453" y="3344472"/>
            <a:ext cx="2586318" cy="1847370"/>
          </a:xfrm>
          <a:prstGeom prst="rect">
            <a:avLst/>
          </a:prstGeom>
          <a:noFill/>
          <a:extLst>
            <a:ext uri="{909E8E84-426E-40DD-AFC4-6F175D3DCCD1}">
              <a14:hiddenFill xmlns:a14="http://schemas.microsoft.com/office/drawing/2010/main">
                <a:solidFill>
                  <a:srgbClr val="FFFFFF"/>
                </a:solidFill>
              </a14:hiddenFill>
            </a:ext>
          </a:extLst>
        </p:spPr>
      </p:pic>
      <p:pic>
        <p:nvPicPr>
          <p:cNvPr id="4117" name="Picture 21">
            <a:extLst>
              <a:ext uri="{FF2B5EF4-FFF2-40B4-BE49-F238E27FC236}">
                <a16:creationId xmlns:a16="http://schemas.microsoft.com/office/drawing/2014/main" id="{4D03A61A-AD7F-4A5D-8B0A-262A5070C2F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32165" y="2011129"/>
            <a:ext cx="5572461" cy="3980329"/>
          </a:xfrm>
          <a:prstGeom prst="rect">
            <a:avLst/>
          </a:prstGeom>
          <a:noFill/>
          <a:extLst>
            <a:ext uri="{909E8E84-426E-40DD-AFC4-6F175D3DCCD1}">
              <a14:hiddenFill xmlns:a14="http://schemas.microsoft.com/office/drawing/2010/main">
                <a:solidFill>
                  <a:srgbClr val="FFFFFF"/>
                </a:solidFill>
              </a14:hiddenFill>
            </a:ext>
          </a:extLst>
        </p:spPr>
      </p:pic>
      <p:pic>
        <p:nvPicPr>
          <p:cNvPr id="4123" name="Picture 27">
            <a:extLst>
              <a:ext uri="{FF2B5EF4-FFF2-40B4-BE49-F238E27FC236}">
                <a16:creationId xmlns:a16="http://schemas.microsoft.com/office/drawing/2014/main" id="{D6CCB33E-5038-4668-B5C1-69C740235CF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71309" y="2011129"/>
            <a:ext cx="5572461" cy="3980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5468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105"/>
                                        </p:tgtEl>
                                        <p:attrNameLst>
                                          <p:attrName>style.visibility</p:attrName>
                                        </p:attrNameLst>
                                      </p:cBhvr>
                                      <p:to>
                                        <p:strVal val="visible"/>
                                      </p:to>
                                    </p:set>
                                    <p:animEffect transition="in" filter="fade">
                                      <p:cBhvr>
                                        <p:cTn id="16" dur="500"/>
                                        <p:tgtEl>
                                          <p:spTgt spid="410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4105"/>
                                        </p:tgtEl>
                                      </p:cBhvr>
                                    </p:animEffect>
                                    <p:set>
                                      <p:cBhvr>
                                        <p:cTn id="21" dur="1" fill="hold">
                                          <p:stCondLst>
                                            <p:cond delay="499"/>
                                          </p:stCondLst>
                                        </p:cTn>
                                        <p:tgtEl>
                                          <p:spTgt spid="4105"/>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10"/>
                                        </p:tgtEl>
                                      </p:cBhvr>
                                    </p:animEffect>
                                    <p:set>
                                      <p:cBhvr>
                                        <p:cTn id="31" dur="1" fill="hold">
                                          <p:stCondLst>
                                            <p:cond delay="499"/>
                                          </p:stCondLst>
                                        </p:cTn>
                                        <p:tgtEl>
                                          <p:spTgt spid="10"/>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113"/>
                                        </p:tgtEl>
                                        <p:attrNameLst>
                                          <p:attrName>style.visibility</p:attrName>
                                        </p:attrNameLst>
                                      </p:cBhvr>
                                      <p:to>
                                        <p:strVal val="visible"/>
                                      </p:to>
                                    </p:set>
                                    <p:animEffect transition="in" filter="fade">
                                      <p:cBhvr>
                                        <p:cTn id="36" dur="500"/>
                                        <p:tgtEl>
                                          <p:spTgt spid="4113"/>
                                        </p:tgtEl>
                                      </p:cBhvr>
                                    </p:animEffect>
                                  </p:childTnLst>
                                </p:cTn>
                              </p:par>
                              <p:par>
                                <p:cTn id="37" presetID="10" presetClass="entr" presetSubtype="0" fill="hold" nodeType="withEffect">
                                  <p:stCondLst>
                                    <p:cond delay="0"/>
                                  </p:stCondLst>
                                  <p:childTnLst>
                                    <p:set>
                                      <p:cBhvr>
                                        <p:cTn id="38" dur="1" fill="hold">
                                          <p:stCondLst>
                                            <p:cond delay="0"/>
                                          </p:stCondLst>
                                        </p:cTn>
                                        <p:tgtEl>
                                          <p:spTgt spid="4115"/>
                                        </p:tgtEl>
                                        <p:attrNameLst>
                                          <p:attrName>style.visibility</p:attrName>
                                        </p:attrNameLst>
                                      </p:cBhvr>
                                      <p:to>
                                        <p:strVal val="visible"/>
                                      </p:to>
                                    </p:set>
                                    <p:animEffect transition="in" filter="fade">
                                      <p:cBhvr>
                                        <p:cTn id="39" dur="500"/>
                                        <p:tgtEl>
                                          <p:spTgt spid="411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4113"/>
                                        </p:tgtEl>
                                      </p:cBhvr>
                                    </p:animEffect>
                                    <p:set>
                                      <p:cBhvr>
                                        <p:cTn id="44" dur="1" fill="hold">
                                          <p:stCondLst>
                                            <p:cond delay="499"/>
                                          </p:stCondLst>
                                        </p:cTn>
                                        <p:tgtEl>
                                          <p:spTgt spid="4113"/>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4115"/>
                                        </p:tgtEl>
                                      </p:cBhvr>
                                    </p:animEffect>
                                    <p:set>
                                      <p:cBhvr>
                                        <p:cTn id="47" dur="1" fill="hold">
                                          <p:stCondLst>
                                            <p:cond delay="499"/>
                                          </p:stCondLst>
                                        </p:cTn>
                                        <p:tgtEl>
                                          <p:spTgt spid="4115"/>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117"/>
                                        </p:tgtEl>
                                        <p:attrNameLst>
                                          <p:attrName>style.visibility</p:attrName>
                                        </p:attrNameLst>
                                      </p:cBhvr>
                                      <p:to>
                                        <p:strVal val="visible"/>
                                      </p:to>
                                    </p:set>
                                    <p:animEffect transition="in" filter="fade">
                                      <p:cBhvr>
                                        <p:cTn id="52" dur="500"/>
                                        <p:tgtEl>
                                          <p:spTgt spid="411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17"/>
                                        </p:tgtEl>
                                      </p:cBhvr>
                                    </p:animEffect>
                                    <p:set>
                                      <p:cBhvr>
                                        <p:cTn id="57" dur="1" fill="hold">
                                          <p:stCondLst>
                                            <p:cond delay="499"/>
                                          </p:stCondLst>
                                        </p:cTn>
                                        <p:tgtEl>
                                          <p:spTgt spid="4117"/>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123"/>
                                        </p:tgtEl>
                                        <p:attrNameLst>
                                          <p:attrName>style.visibility</p:attrName>
                                        </p:attrNameLst>
                                      </p:cBhvr>
                                      <p:to>
                                        <p:strVal val="visible"/>
                                      </p:to>
                                    </p:set>
                                    <p:animEffect transition="in" filter="fade">
                                      <p:cBhvr>
                                        <p:cTn id="62" dur="500"/>
                                        <p:tgtEl>
                                          <p:spTgt spid="4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1E5F5-9A50-44F7-B349-FD0A561A17BA}"/>
              </a:ext>
            </a:extLst>
          </p:cNvPr>
          <p:cNvSpPr>
            <a:spLocks noGrp="1"/>
          </p:cNvSpPr>
          <p:nvPr>
            <p:ph type="title"/>
          </p:nvPr>
        </p:nvSpPr>
        <p:spPr/>
        <p:txBody>
          <a:bodyPr/>
          <a:lstStyle/>
          <a:p>
            <a:r>
              <a:rPr lang="en-US" dirty="0"/>
              <a:t>Ggplot2 is a package implementation of the layered Grammar of Graphics</a:t>
            </a:r>
          </a:p>
        </p:txBody>
      </p:sp>
      <p:sp>
        <p:nvSpPr>
          <p:cNvPr id="3" name="Content Placeholder 2">
            <a:extLst>
              <a:ext uri="{FF2B5EF4-FFF2-40B4-BE49-F238E27FC236}">
                <a16:creationId xmlns:a16="http://schemas.microsoft.com/office/drawing/2014/main" id="{2AC9A06D-E665-4BED-835D-865592784618}"/>
              </a:ext>
            </a:extLst>
          </p:cNvPr>
          <p:cNvSpPr>
            <a:spLocks noGrp="1"/>
          </p:cNvSpPr>
          <p:nvPr>
            <p:ph idx="1"/>
          </p:nvPr>
        </p:nvSpPr>
        <p:spPr>
          <a:xfrm>
            <a:off x="528232" y="2585043"/>
            <a:ext cx="6624637" cy="2281426"/>
          </a:xfrm>
        </p:spPr>
        <p:txBody>
          <a:bodyPr/>
          <a:lstStyle/>
          <a:p>
            <a:r>
              <a:rPr lang="en-US" b="1" i="0" dirty="0">
                <a:solidFill>
                  <a:srgbClr val="021B34"/>
                </a:solidFill>
                <a:effectLst/>
                <a:latin typeface="Open Sans" panose="020B0606030504020204" pitchFamily="34" charset="0"/>
              </a:rPr>
              <a:t>ggplot2</a:t>
            </a:r>
            <a:r>
              <a:rPr lang="en-US" b="0" i="0" dirty="0">
                <a:solidFill>
                  <a:srgbClr val="021B34"/>
                </a:solidFill>
                <a:effectLst/>
                <a:latin typeface="Open Sans" panose="020B0606030504020204" pitchFamily="34" charset="0"/>
              </a:rPr>
              <a:t> is a powerful and a flexible </a:t>
            </a:r>
            <a:r>
              <a:rPr lang="en-US" b="1" i="0" dirty="0">
                <a:solidFill>
                  <a:srgbClr val="021B34"/>
                </a:solidFill>
                <a:effectLst/>
                <a:latin typeface="Open Sans" panose="020B0606030504020204" pitchFamily="34" charset="0"/>
              </a:rPr>
              <a:t>R package</a:t>
            </a:r>
            <a:r>
              <a:rPr lang="en-US" b="0" i="0" dirty="0">
                <a:solidFill>
                  <a:srgbClr val="021B34"/>
                </a:solidFill>
                <a:effectLst/>
                <a:latin typeface="Open Sans" panose="020B0606030504020204" pitchFamily="34" charset="0"/>
              </a:rPr>
              <a:t>, implemented by </a:t>
            </a:r>
            <a:r>
              <a:rPr lang="en-US" b="1" i="0" dirty="0">
                <a:solidFill>
                  <a:srgbClr val="021B34"/>
                </a:solidFill>
                <a:effectLst/>
                <a:latin typeface="Open Sans" panose="020B0606030504020204" pitchFamily="34" charset="0"/>
              </a:rPr>
              <a:t>Hadley Wickham</a:t>
            </a:r>
            <a:r>
              <a:rPr lang="en-US" b="0" i="0" dirty="0">
                <a:solidFill>
                  <a:srgbClr val="021B34"/>
                </a:solidFill>
                <a:effectLst/>
                <a:latin typeface="Open Sans" panose="020B0606030504020204" pitchFamily="34" charset="0"/>
              </a:rPr>
              <a:t>, for producing elegant graphics. The </a:t>
            </a:r>
            <a:r>
              <a:rPr lang="en-US" b="1" i="0" dirty="0">
                <a:solidFill>
                  <a:srgbClr val="021B34"/>
                </a:solidFill>
                <a:effectLst/>
                <a:latin typeface="Open Sans" panose="020B0606030504020204" pitchFamily="34" charset="0"/>
              </a:rPr>
              <a:t>gg</a:t>
            </a:r>
            <a:r>
              <a:rPr lang="en-US" b="0" i="0" dirty="0">
                <a:solidFill>
                  <a:srgbClr val="021B34"/>
                </a:solidFill>
                <a:effectLst/>
                <a:latin typeface="Open Sans" panose="020B0606030504020204" pitchFamily="34" charset="0"/>
              </a:rPr>
              <a:t> in ggplot2 means </a:t>
            </a:r>
            <a:r>
              <a:rPr lang="en-US" b="1" i="0" dirty="0">
                <a:solidFill>
                  <a:srgbClr val="021B34"/>
                </a:solidFill>
                <a:effectLst/>
                <a:latin typeface="Open Sans" panose="020B0606030504020204" pitchFamily="34" charset="0"/>
              </a:rPr>
              <a:t>Grammar of Graphics</a:t>
            </a:r>
            <a:r>
              <a:rPr lang="en-US" b="0" i="0" dirty="0">
                <a:solidFill>
                  <a:srgbClr val="021B34"/>
                </a:solidFill>
                <a:effectLst/>
                <a:latin typeface="Open Sans" panose="020B0606030504020204" pitchFamily="34" charset="0"/>
              </a:rPr>
              <a:t>.</a:t>
            </a:r>
            <a:endParaRPr lang="en-US" dirty="0">
              <a:solidFill>
                <a:srgbClr val="021B34"/>
              </a:solidFill>
              <a:latin typeface="Open Sans" panose="020B0606030504020204" pitchFamily="34" charset="0"/>
            </a:endParaRPr>
          </a:p>
        </p:txBody>
      </p:sp>
      <p:pic>
        <p:nvPicPr>
          <p:cNvPr id="4" name="Picture 3">
            <a:extLst>
              <a:ext uri="{FF2B5EF4-FFF2-40B4-BE49-F238E27FC236}">
                <a16:creationId xmlns:a16="http://schemas.microsoft.com/office/drawing/2014/main" id="{D261F334-F42A-4574-AD93-FF9A95576776}"/>
              </a:ext>
            </a:extLst>
          </p:cNvPr>
          <p:cNvPicPr>
            <a:picLocks noChangeAspect="1"/>
          </p:cNvPicPr>
          <p:nvPr/>
        </p:nvPicPr>
        <p:blipFill>
          <a:blip r:embed="rId2"/>
          <a:stretch>
            <a:fillRect/>
          </a:stretch>
        </p:blipFill>
        <p:spPr>
          <a:xfrm>
            <a:off x="7462837" y="2111012"/>
            <a:ext cx="3890963" cy="3129688"/>
          </a:xfrm>
          <a:prstGeom prst="rect">
            <a:avLst/>
          </a:prstGeom>
        </p:spPr>
      </p:pic>
      <p:sp>
        <p:nvSpPr>
          <p:cNvPr id="5" name="TextBox 4">
            <a:extLst>
              <a:ext uri="{FF2B5EF4-FFF2-40B4-BE49-F238E27FC236}">
                <a16:creationId xmlns:a16="http://schemas.microsoft.com/office/drawing/2014/main" id="{D0586392-AF27-4CEB-9FE2-194AC8C3CBFD}"/>
              </a:ext>
            </a:extLst>
          </p:cNvPr>
          <p:cNvSpPr txBox="1"/>
          <p:nvPr/>
        </p:nvSpPr>
        <p:spPr>
          <a:xfrm>
            <a:off x="8882062" y="6450811"/>
            <a:ext cx="3448891" cy="369332"/>
          </a:xfrm>
          <a:prstGeom prst="rect">
            <a:avLst/>
          </a:prstGeom>
          <a:noFill/>
        </p:spPr>
        <p:txBody>
          <a:bodyPr wrap="square">
            <a:spAutoFit/>
          </a:bodyPr>
          <a:lstStyle/>
          <a:p>
            <a:r>
              <a:rPr lang="en-US" b="1" i="0" dirty="0">
                <a:solidFill>
                  <a:srgbClr val="212529"/>
                </a:solidFill>
                <a:effectLst/>
                <a:latin typeface="Montserrat" panose="00000500000000000000" pitchFamily="2" charset="0"/>
              </a:rPr>
              <a:t>tinyurl.com/gg2022layers</a:t>
            </a:r>
            <a:endParaRPr lang="en-US" dirty="0"/>
          </a:p>
        </p:txBody>
      </p:sp>
    </p:spTree>
    <p:extLst>
      <p:ext uri="{BB962C8B-B14F-4D97-AF65-F5344CB8AC3E}">
        <p14:creationId xmlns:p14="http://schemas.microsoft.com/office/powerpoint/2010/main" val="11541547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4799</TotalTime>
  <Words>926</Words>
  <Application>Microsoft Office PowerPoint</Application>
  <PresentationFormat>Widescreen</PresentationFormat>
  <Paragraphs>97</Paragraphs>
  <Slides>13</Slides>
  <Notes>5</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13</vt:i4>
      </vt:variant>
    </vt:vector>
  </HeadingPairs>
  <TitlesOfParts>
    <vt:vector size="24" baseType="lpstr">
      <vt:lpstr>Arial</vt:lpstr>
      <vt:lpstr>Artifakt</vt:lpstr>
      <vt:lpstr>Calibri</vt:lpstr>
      <vt:lpstr>Calibri Light</vt:lpstr>
      <vt:lpstr>charter</vt:lpstr>
      <vt:lpstr>MeretPro</vt:lpstr>
      <vt:lpstr>Montserrat</vt:lpstr>
      <vt:lpstr>Open Sans</vt:lpstr>
      <vt:lpstr>roboto</vt:lpstr>
      <vt:lpstr>Office Theme</vt:lpstr>
      <vt:lpstr>Bitmap Image</vt:lpstr>
      <vt:lpstr>Beginner’s guide to ggplot2</vt:lpstr>
      <vt:lpstr>Itinerary </vt:lpstr>
      <vt:lpstr>The importance of graphical representation </vt:lpstr>
      <vt:lpstr>The importance of graphical representation </vt:lpstr>
      <vt:lpstr>The Datasaurus Dozen </vt:lpstr>
      <vt:lpstr>The Grammar of Graphics</vt:lpstr>
      <vt:lpstr>Layered grammar of graphics</vt:lpstr>
      <vt:lpstr>Components of the layered grammar</vt:lpstr>
      <vt:lpstr>Ggplot2 is a package implementation of the layered Grammar of Graphics</vt:lpstr>
      <vt:lpstr>Ggplot2 is a package implementation of the Grammar of Graphics</vt:lpstr>
      <vt:lpstr>Pulling them all together</vt:lpstr>
      <vt:lpstr>Time to walk through some common graph types!</vt:lpstr>
      <vt:lpstr>Some helpful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POKEMON GGPLOT2</dc:title>
  <dc:creator>Kirsten Verster</dc:creator>
  <cp:lastModifiedBy>Kirsten Verster</cp:lastModifiedBy>
  <cp:revision>55</cp:revision>
  <dcterms:created xsi:type="dcterms:W3CDTF">2022-03-11T19:32:41Z</dcterms:created>
  <dcterms:modified xsi:type="dcterms:W3CDTF">2022-04-17T20:42:04Z</dcterms:modified>
</cp:coreProperties>
</file>